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7DDD6E-932F-449C-82DB-1B5D4A15E07A}">
  <a:tblStyle styleId="{077DDD6E-932F-449C-82DB-1B5D4A15E07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b1c3061c4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b1c3061c4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b1c3061c4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b1c3061c4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1c3061c4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1c3061c4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b1c3061c4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b1c3061c4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b194b1d28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b194b1d28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b1ae777f96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b1ae777f96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b194b1d28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b194b1d28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b194b1d28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b194b1d28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b1ae777f96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b1ae777f96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194b1d28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194b1d28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b128287d5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b128287d5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b1a70bfbb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b1a70bfbb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1a70bfbb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1a70bfbb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b1a70bfbb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b1a70bfbb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b1ae777f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b1ae777f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b1349e49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b1349e49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b1349e49d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b1349e49d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b1349e49d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b1349e49d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b1349e49d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b1349e49d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663d0a412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663d0a412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663d0a41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663d0a41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発話開始のタイミングと音声ファイルの長さが揃っていることが確認できます．</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b128287d5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b128287d5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663d0a412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663d0a412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663d0a412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663d0a412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663d0a412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663d0a412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6643ebf1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6643ebf1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b128287d59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b128287d59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643ebf1c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643ebf1c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6643ebf1c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6643ebf1c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6643ebf1c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6643ebf1c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6643ebf1c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6643ebf1c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6643ebf1c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6643ebf1c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b17e1856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b17e1856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b1befa11c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b1befa11c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b1c3061c4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b1c3061c4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b1c3061c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b1c3061c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b1c3061c4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b1c3061c4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b1c3061c4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b1c3061c4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b1c3061c4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b1c3061c4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1" Type="http://schemas.openxmlformats.org/officeDocument/2006/relationships/hyperlink" Target="http://drive.google.com/file/d/1xOwn1roQ4Fd5zn88ZpuPN6keN_EChJ3u/view" TargetMode="External"/><Relationship Id="rId10" Type="http://schemas.openxmlformats.org/officeDocument/2006/relationships/image" Target="../media/image1.png"/><Relationship Id="rId13" Type="http://schemas.openxmlformats.org/officeDocument/2006/relationships/hyperlink" Target="http://drive.google.com/file/d/1ndmzO3MXb_zSRvI9UwVZXHqKFDCRVpNL/view" TargetMode="External"/><Relationship Id="rId12" Type="http://schemas.openxmlformats.org/officeDocument/2006/relationships/hyperlink" Target="http://drive.google.com/file/d/1ngdy7Qjy8DiVwEOtGqIQu-cQNPW_ethk/view" TargetMode="External"/><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13.png"/><Relationship Id="rId9" Type="http://schemas.openxmlformats.org/officeDocument/2006/relationships/hyperlink" Target="http://drive.google.com/file/d/1yCJGKK7E_ffNeaL_o8XWyCSJVedZ7YWd/view" TargetMode="External"/><Relationship Id="rId15" Type="http://schemas.openxmlformats.org/officeDocument/2006/relationships/hyperlink" Target="http://drive.google.com/file/d/1XKc0KPHuqNS2h9tnntm8WdArtpX4j_Dh/view" TargetMode="External"/><Relationship Id="rId14" Type="http://schemas.openxmlformats.org/officeDocument/2006/relationships/hyperlink" Target="http://drive.google.com/file/d/1vAgtzG3w6UU5ehDAHJw47xzA0Jl6ozSN/view" TargetMode="External"/><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4.png"/><Relationship Id="rId8" Type="http://schemas.openxmlformats.org/officeDocument/2006/relationships/image" Target="../media/image11.png"/></Relationships>
</file>

<file path=ppt/slides/_rels/slide18.xml.rels><?xml version="1.0" encoding="UTF-8" standalone="yes"?><Relationships xmlns="http://schemas.openxmlformats.org/package/2006/relationships"><Relationship Id="rId11" Type="http://schemas.openxmlformats.org/officeDocument/2006/relationships/hyperlink" Target="http://drive.google.com/file/d/1wsNPkTjDRRMaxhzY3lUwRCFDHXJu6sq5/view" TargetMode="External"/><Relationship Id="rId10" Type="http://schemas.openxmlformats.org/officeDocument/2006/relationships/image" Target="../media/image1.png"/><Relationship Id="rId13" Type="http://schemas.openxmlformats.org/officeDocument/2006/relationships/hyperlink" Target="http://drive.google.com/file/d/1nhu7k0s9CxNBA3sdBdvOlmvz-wB71dbZ/view" TargetMode="External"/><Relationship Id="rId12" Type="http://schemas.openxmlformats.org/officeDocument/2006/relationships/hyperlink" Target="http://drive.google.com/file/d/1NI-TpY3J1VM3YaGecioxS26sDWFx6wAD/view" TargetMode="External"/><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hyperlink" Target="http://drive.google.com/file/d/1uBRdIyq_uM0ayYinll0hyqGCoIqqdsZP/view" TargetMode="External"/><Relationship Id="rId15" Type="http://schemas.openxmlformats.org/officeDocument/2006/relationships/hyperlink" Target="http://drive.google.com/file/d/1nHWWB0tSH56XR4WW4J9Gg9wvUQ7pUtub/view" TargetMode="External"/><Relationship Id="rId14" Type="http://schemas.openxmlformats.org/officeDocument/2006/relationships/hyperlink" Target="http://drive.google.com/file/d/1C9u3H_LiGkPtV4eTA4m4GnBeEsX6izyX/view" TargetMode="External"/><Relationship Id="rId5" Type="http://schemas.openxmlformats.org/officeDocument/2006/relationships/image" Target="../media/image8.png"/><Relationship Id="rId6" Type="http://schemas.openxmlformats.org/officeDocument/2006/relationships/image" Target="../media/image25.png"/><Relationship Id="rId7" Type="http://schemas.openxmlformats.org/officeDocument/2006/relationships/image" Target="../media/image6.png"/><Relationship Id="rId8"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28.png"/><Relationship Id="rId5" Type="http://schemas.openxmlformats.org/officeDocument/2006/relationships/image" Target="../media/image40.png"/><Relationship Id="rId6"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1" Type="http://schemas.openxmlformats.org/officeDocument/2006/relationships/hyperlink" Target="http://drive.google.com/file/d/1-NOCZbNPuvfy0j7_3dHUzN7qOCsUsI0n/view" TargetMode="External"/><Relationship Id="rId10" Type="http://schemas.openxmlformats.org/officeDocument/2006/relationships/hyperlink" Target="http://drive.google.com/file/d/1-90aWbSsGG7ggJiNXNCQ_oOQgrVGXEWg/view" TargetMode="External"/><Relationship Id="rId13" Type="http://schemas.openxmlformats.org/officeDocument/2006/relationships/hyperlink" Target="http://drive.google.com/file/d/1-AcVbOBNcf2o1uhgehCr75pH5PR7TSgl/view" TargetMode="External"/><Relationship Id="rId12" Type="http://schemas.openxmlformats.org/officeDocument/2006/relationships/hyperlink" Target="http://drive.google.com/file/d/1-NkOJqHgKKwJ2Q7mWfjnDOaw4TOTukoV/view" TargetMode="External"/><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image" Target="../media/image1.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image" Target="../media/image34.png"/><Relationship Id="rId8" Type="http://schemas.openxmlformats.org/officeDocument/2006/relationships/hyperlink" Target="http://drive.google.com/file/d/1fjtfnnxJrfO2cCF0TaZVY-tAxZt6bcQG/view" TargetMode="External"/></Relationships>
</file>

<file path=ppt/slides/_rels/slide35.xml.rels><?xml version="1.0" encoding="UTF-8" standalone="yes"?><Relationships xmlns="http://schemas.openxmlformats.org/package/2006/relationships"><Relationship Id="rId11" Type="http://schemas.openxmlformats.org/officeDocument/2006/relationships/hyperlink" Target="http://drive.google.com/file/d/1Vd3MPIMqLepQOMDmhrVHkJ7r0jOskxxd/view" TargetMode="External"/><Relationship Id="rId10" Type="http://schemas.openxmlformats.org/officeDocument/2006/relationships/hyperlink" Target="http://drive.google.com/file/d/1SGHmC50whplg8SPirZgtkdF7soRApPBb/view" TargetMode="External"/><Relationship Id="rId13" Type="http://schemas.openxmlformats.org/officeDocument/2006/relationships/hyperlink" Target="http://drive.google.com/file/d/1-JugvRi7q89t2j2TqhzPWSt8rQrP6qRZ/view" TargetMode="External"/><Relationship Id="rId12" Type="http://schemas.openxmlformats.org/officeDocument/2006/relationships/hyperlink" Target="http://drive.google.com/file/d/1-ajEVG2fKa0V2x1KKSVlBHX6yU-Dvk1V/view" TargetMode="External"/><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38.png"/><Relationship Id="rId9" Type="http://schemas.openxmlformats.org/officeDocument/2006/relationships/image" Target="../media/image1.png"/><Relationship Id="rId5" Type="http://schemas.openxmlformats.org/officeDocument/2006/relationships/image" Target="../media/image31.png"/><Relationship Id="rId6" Type="http://schemas.openxmlformats.org/officeDocument/2006/relationships/image" Target="../media/image35.png"/><Relationship Id="rId7" Type="http://schemas.openxmlformats.org/officeDocument/2006/relationships/image" Target="../media/image32.png"/><Relationship Id="rId8" Type="http://schemas.openxmlformats.org/officeDocument/2006/relationships/hyperlink" Target="http://drive.google.com/file/d/1fjtfnnxJrfO2cCF0TaZVY-tAxZt6bcQG/view" TargetMode="External"/></Relationships>
</file>

<file path=ppt/slides/_rels/slide36.xml.rels><?xml version="1.0" encoding="UTF-8" standalone="yes"?><Relationships xmlns="http://schemas.openxmlformats.org/package/2006/relationships"><Relationship Id="rId11" Type="http://schemas.openxmlformats.org/officeDocument/2006/relationships/hyperlink" Target="http://drive.google.com/file/d/11Q34ztB0vC0wcTVE1T-lI8O2cqYjsuP6/view" TargetMode="External"/><Relationship Id="rId10" Type="http://schemas.openxmlformats.org/officeDocument/2006/relationships/hyperlink" Target="http://drive.google.com/file/d/16wvOt2c--J55L6-dZg-iy4KaymrfvAjT/view" TargetMode="External"/><Relationship Id="rId13" Type="http://schemas.openxmlformats.org/officeDocument/2006/relationships/hyperlink" Target="http://drive.google.com/file/d/1FHKiCzxeoZDcPgxsGB26RW09ohVcGj4f/view" TargetMode="External"/><Relationship Id="rId12" Type="http://schemas.openxmlformats.org/officeDocument/2006/relationships/hyperlink" Target="http://drive.google.com/file/d/19OE_PxdvniAuKuThQmex9yaUyFP90vMb/view" TargetMode="External"/><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46.png"/><Relationship Id="rId9" Type="http://schemas.openxmlformats.org/officeDocument/2006/relationships/image" Target="../media/image1.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36.png"/><Relationship Id="rId8" Type="http://schemas.openxmlformats.org/officeDocument/2006/relationships/hyperlink" Target="http://drive.google.com/file/d/1fjtfnnxJrfO2cCF0TaZVY-tAxZt6bcQG/view"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塩田研 B3ゼミ発表</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ロバストネスの向上</a:t>
            </a:r>
            <a:endParaRPr sz="1000"/>
          </a:p>
        </p:txBody>
      </p:sp>
      <p:sp>
        <p:nvSpPr>
          <p:cNvPr id="127" name="Google Shape;12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発話内容，発話時期，発話環境等の影響によりスコアが大きく変動し，</a:t>
            </a:r>
            <a:br>
              <a:rPr lang="ja"/>
            </a:br>
            <a:r>
              <a:rPr lang="ja"/>
              <a:t>一定の精度を得るための閾値設定が困難．</a:t>
            </a:r>
            <a:endParaRPr/>
          </a:p>
          <a:p>
            <a:pPr indent="0" lvl="0" marL="0" rtl="0" algn="l">
              <a:spcBef>
                <a:spcPts val="1200"/>
              </a:spcBef>
              <a:spcAft>
                <a:spcPts val="0"/>
              </a:spcAft>
              <a:buNone/>
            </a:pPr>
            <a:r>
              <a:rPr lang="ja"/>
              <a:t>環境の変化に影響されにくい（ロバストな，頑健性の高い）ことが理想．</a:t>
            </a:r>
            <a:endParaRPr/>
          </a:p>
          <a:p>
            <a:pPr indent="-342900" lvl="0" marL="457200" rtl="0" algn="l">
              <a:spcBef>
                <a:spcPts val="1200"/>
              </a:spcBef>
              <a:spcAft>
                <a:spcPts val="0"/>
              </a:spcAft>
              <a:buSzPts val="1800"/>
              <a:buChar char="●"/>
            </a:pPr>
            <a:r>
              <a:rPr lang="ja"/>
              <a:t>抽出する特徴量の選択</a:t>
            </a:r>
            <a:endParaRPr/>
          </a:p>
          <a:p>
            <a:pPr indent="-342900" lvl="0" marL="457200" rtl="0" algn="l">
              <a:spcBef>
                <a:spcPts val="0"/>
              </a:spcBef>
              <a:spcAft>
                <a:spcPts val="0"/>
              </a:spcAft>
              <a:buSzPts val="1800"/>
              <a:buChar char="●"/>
            </a:pPr>
            <a:r>
              <a:rPr lang="ja"/>
              <a:t>特徴空間とモデル</a:t>
            </a:r>
            <a:endParaRPr/>
          </a:p>
          <a:p>
            <a:pPr indent="-342900" lvl="0" marL="457200" rtl="0" algn="l">
              <a:spcBef>
                <a:spcPts val="0"/>
              </a:spcBef>
              <a:spcAft>
                <a:spcPts val="0"/>
              </a:spcAft>
              <a:buSzPts val="1800"/>
              <a:buChar char="●"/>
            </a:pPr>
            <a:r>
              <a:rPr lang="ja"/>
              <a:t>スコア正規化</a:t>
            </a:r>
            <a:endParaRPr/>
          </a:p>
          <a:p>
            <a:pPr indent="-342900" lvl="0" marL="457200" rtl="0" algn="l">
              <a:spcBef>
                <a:spcPts val="0"/>
              </a:spcBef>
              <a:spcAft>
                <a:spcPts val="0"/>
              </a:spcAft>
              <a:buSzPts val="1800"/>
              <a:buChar char="●"/>
            </a:pPr>
            <a:r>
              <a:rPr lang="ja"/>
              <a:t>時期差の解消</a:t>
            </a:r>
            <a:endParaRPr/>
          </a:p>
          <a:p>
            <a:pPr indent="-342900" lvl="0" marL="457200" rtl="0" algn="l">
              <a:spcBef>
                <a:spcPts val="0"/>
              </a:spcBef>
              <a:spcAft>
                <a:spcPts val="0"/>
              </a:spcAft>
              <a:buSzPts val="1800"/>
              <a:buChar char="●"/>
            </a:pPr>
            <a:r>
              <a:rPr lang="ja"/>
              <a:t>音声の個人性</a:t>
            </a:r>
            <a:endParaRPr/>
          </a:p>
        </p:txBody>
      </p:sp>
      <p:sp>
        <p:nvSpPr>
          <p:cNvPr id="128" name="Google Shape;128;p22"/>
          <p:cNvSpPr txBox="1"/>
          <p:nvPr/>
        </p:nvSpPr>
        <p:spPr>
          <a:xfrm>
            <a:off x="0" y="4836900"/>
            <a:ext cx="40446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solidFill>
                  <a:schemeClr val="dk2"/>
                </a:solidFill>
              </a:rPr>
              <a:t>学んだことがら / 話者認識の研究動向と最新手法 / </a:t>
            </a:r>
            <a:r>
              <a:rPr lang="ja" sz="900">
                <a:solidFill>
                  <a:schemeClr val="dk2"/>
                </a:solidFill>
              </a:rPr>
              <a:t>ロバストネスの向上</a:t>
            </a:r>
            <a:endParaRPr sz="9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ロバストネスの向上</a:t>
            </a:r>
            <a:endParaRPr sz="1000"/>
          </a:p>
        </p:txBody>
      </p:sp>
      <p:sp>
        <p:nvSpPr>
          <p:cNvPr id="134" name="Google Shape;134;p23"/>
          <p:cNvSpPr txBox="1"/>
          <p:nvPr>
            <p:ph idx="1" type="body"/>
          </p:nvPr>
        </p:nvSpPr>
        <p:spPr>
          <a:xfrm>
            <a:off x="311700" y="1152475"/>
            <a:ext cx="8520600" cy="36843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ja"/>
              <a:t>抽出する特徴量の選択</a:t>
            </a:r>
            <a:endParaRPr/>
          </a:p>
          <a:p>
            <a:pPr indent="-317500" lvl="1" marL="914400" rtl="0" algn="l">
              <a:spcBef>
                <a:spcPts val="0"/>
              </a:spcBef>
              <a:spcAft>
                <a:spcPts val="0"/>
              </a:spcAft>
              <a:buSzPts val="1400"/>
              <a:buChar char="○"/>
            </a:pPr>
            <a:r>
              <a:rPr lang="ja"/>
              <a:t>代表的なものは振幅スペクトル</a:t>
            </a:r>
            <a:endParaRPr/>
          </a:p>
          <a:p>
            <a:pPr indent="-317500" lvl="1" marL="914400" rtl="0" algn="l">
              <a:spcBef>
                <a:spcPts val="0"/>
              </a:spcBef>
              <a:spcAft>
                <a:spcPts val="0"/>
              </a:spcAft>
              <a:buSzPts val="1400"/>
              <a:buChar char="○"/>
            </a:pPr>
            <a:r>
              <a:rPr lang="ja"/>
              <a:t>位相情報も含めることで精度が向上した</a:t>
            </a:r>
            <a:endParaRPr/>
          </a:p>
          <a:p>
            <a:pPr indent="-342900" lvl="0" marL="457200" rtl="0" algn="l">
              <a:spcBef>
                <a:spcPts val="0"/>
              </a:spcBef>
              <a:spcAft>
                <a:spcPts val="0"/>
              </a:spcAft>
              <a:buSzPts val="1800"/>
              <a:buChar char="●"/>
            </a:pPr>
            <a:r>
              <a:rPr lang="ja"/>
              <a:t>特徴空間とモデル</a:t>
            </a:r>
            <a:endParaRPr/>
          </a:p>
          <a:p>
            <a:pPr indent="-317500" lvl="1" marL="914400" rtl="0" algn="l">
              <a:spcBef>
                <a:spcPts val="0"/>
              </a:spcBef>
              <a:spcAft>
                <a:spcPts val="0"/>
              </a:spcAft>
              <a:buSzPts val="1400"/>
              <a:buChar char="○"/>
            </a:pPr>
            <a:r>
              <a:rPr lang="ja"/>
              <a:t>部分空間法</a:t>
            </a:r>
            <a:endParaRPr/>
          </a:p>
          <a:p>
            <a:pPr indent="-317500" lvl="1" marL="914400" rtl="0" algn="l">
              <a:spcBef>
                <a:spcPts val="0"/>
              </a:spcBef>
              <a:spcAft>
                <a:spcPts val="0"/>
              </a:spcAft>
              <a:buSzPts val="1400"/>
              <a:buChar char="○"/>
            </a:pPr>
            <a:r>
              <a:rPr lang="ja"/>
              <a:t>Joint Factor Analysis</a:t>
            </a:r>
            <a:endParaRPr/>
          </a:p>
          <a:p>
            <a:pPr indent="-342900" lvl="0" marL="457200" rtl="0" algn="l">
              <a:spcBef>
                <a:spcPts val="0"/>
              </a:spcBef>
              <a:spcAft>
                <a:spcPts val="0"/>
              </a:spcAft>
              <a:buSzPts val="1800"/>
              <a:buChar char="●"/>
            </a:pPr>
            <a:r>
              <a:rPr lang="ja"/>
              <a:t>スコア正規化</a:t>
            </a:r>
            <a:endParaRPr/>
          </a:p>
          <a:p>
            <a:pPr indent="-317500" lvl="1" marL="914400" rtl="0" algn="l">
              <a:spcBef>
                <a:spcPts val="0"/>
              </a:spcBef>
              <a:spcAft>
                <a:spcPts val="0"/>
              </a:spcAft>
              <a:buSzPts val="1400"/>
              <a:buChar char="○"/>
            </a:pPr>
            <a:r>
              <a:rPr lang="ja"/>
              <a:t>デバイス間の差異や発話時期の違いを吸収，安定した他人誤受理率を得られる</a:t>
            </a:r>
            <a:endParaRPr/>
          </a:p>
          <a:p>
            <a:pPr indent="-317500" lvl="1" marL="914400" rtl="0" algn="l">
              <a:spcBef>
                <a:spcPts val="0"/>
              </a:spcBef>
              <a:spcAft>
                <a:spcPts val="0"/>
              </a:spcAft>
              <a:buSzPts val="1400"/>
              <a:buChar char="○"/>
            </a:pPr>
            <a:r>
              <a:rPr lang="ja"/>
              <a:t>大量のデータが必要</a:t>
            </a:r>
            <a:endParaRPr/>
          </a:p>
          <a:p>
            <a:pPr indent="-342900" lvl="0" marL="457200" rtl="0" algn="l">
              <a:spcBef>
                <a:spcPts val="0"/>
              </a:spcBef>
              <a:spcAft>
                <a:spcPts val="0"/>
              </a:spcAft>
              <a:buSzPts val="1800"/>
              <a:buChar char="●"/>
            </a:pPr>
            <a:r>
              <a:rPr lang="ja"/>
              <a:t>時期差の解消</a:t>
            </a:r>
            <a:endParaRPr/>
          </a:p>
          <a:p>
            <a:pPr indent="-317500" lvl="1" marL="914400" rtl="0" algn="l">
              <a:spcBef>
                <a:spcPts val="0"/>
              </a:spcBef>
              <a:spcAft>
                <a:spcPts val="0"/>
              </a:spcAft>
              <a:buSzPts val="1400"/>
              <a:buChar char="○"/>
            </a:pPr>
            <a:r>
              <a:rPr lang="ja"/>
              <a:t>学習時の音声と異なる時期のデータでパラメータを更新</a:t>
            </a:r>
            <a:endParaRPr/>
          </a:p>
          <a:p>
            <a:pPr indent="-317500" lvl="1" marL="914400" rtl="0" algn="l">
              <a:spcBef>
                <a:spcPts val="0"/>
              </a:spcBef>
              <a:spcAft>
                <a:spcPts val="0"/>
              </a:spcAft>
              <a:buSzPts val="1400"/>
              <a:buChar char="○"/>
            </a:pPr>
            <a:r>
              <a:rPr lang="ja"/>
              <a:t>時期差の影響が少ない空間に特徴量を射影</a:t>
            </a:r>
            <a:endParaRPr/>
          </a:p>
          <a:p>
            <a:pPr indent="-342900" lvl="0" marL="457200" rtl="0" algn="l">
              <a:spcBef>
                <a:spcPts val="0"/>
              </a:spcBef>
              <a:spcAft>
                <a:spcPts val="0"/>
              </a:spcAft>
              <a:buSzPts val="1800"/>
              <a:buChar char="●"/>
            </a:pPr>
            <a:r>
              <a:rPr lang="ja"/>
              <a:t>音声の個人性</a:t>
            </a:r>
            <a:endParaRPr/>
          </a:p>
          <a:p>
            <a:pPr indent="-317500" lvl="1" marL="914400" rtl="0" algn="l">
              <a:spcBef>
                <a:spcPts val="0"/>
              </a:spcBef>
              <a:spcAft>
                <a:spcPts val="0"/>
              </a:spcAft>
              <a:buSzPts val="1400"/>
              <a:buChar char="○"/>
            </a:pPr>
            <a:r>
              <a:rPr lang="ja"/>
              <a:t>他人の声を判別できるように，声には話者に関する情報（個人性）が含まれている</a:t>
            </a:r>
            <a:endParaRPr/>
          </a:p>
          <a:p>
            <a:pPr indent="-317500" lvl="1" marL="914400" rtl="0" algn="l">
              <a:spcBef>
                <a:spcPts val="0"/>
              </a:spcBef>
              <a:spcAft>
                <a:spcPts val="0"/>
              </a:spcAft>
              <a:buSzPts val="1400"/>
              <a:buChar char="○"/>
            </a:pPr>
            <a:r>
              <a:rPr lang="ja"/>
              <a:t>分節音（母音のフォルマント，鼻濁音等），超文節音（舌の長さ，歯並び，アクセント等）</a:t>
            </a:r>
            <a:endParaRPr/>
          </a:p>
        </p:txBody>
      </p:sp>
      <p:sp>
        <p:nvSpPr>
          <p:cNvPr id="135" name="Google Shape;135;p23"/>
          <p:cNvSpPr txBox="1"/>
          <p:nvPr/>
        </p:nvSpPr>
        <p:spPr>
          <a:xfrm>
            <a:off x="0" y="4836900"/>
            <a:ext cx="57300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solidFill>
                  <a:schemeClr val="dk2"/>
                </a:solidFill>
              </a:rPr>
              <a:t>学んだことがら / 話者認識の研究動向と最新手法 / ロバストネスの向上 / </a:t>
            </a:r>
            <a:r>
              <a:rPr lang="ja" sz="900">
                <a:solidFill>
                  <a:schemeClr val="dk2"/>
                </a:solidFill>
              </a:rPr>
              <a:t>注目すべきことがら</a:t>
            </a:r>
            <a:endParaRPr sz="9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話者認識で用いる機械学習</a:t>
            </a:r>
            <a:endParaRPr sz="1000"/>
          </a:p>
        </p:txBody>
      </p:sp>
      <p:sp>
        <p:nvSpPr>
          <p:cNvPr id="141" name="Google Shape;141;p24"/>
          <p:cNvSpPr txBox="1"/>
          <p:nvPr>
            <p:ph idx="1" type="body"/>
          </p:nvPr>
        </p:nvSpPr>
        <p:spPr>
          <a:xfrm>
            <a:off x="166550" y="1017725"/>
            <a:ext cx="2741100" cy="3637500"/>
          </a:xfrm>
          <a:prstGeom prst="rect">
            <a:avLst/>
          </a:prstGeom>
          <a:solidFill>
            <a:srgbClr val="F3F3F3"/>
          </a:solidFill>
        </p:spPr>
        <p:txBody>
          <a:bodyPr anchorCtr="0" anchor="t" bIns="91425" lIns="91425" spcFirstLastPara="1" rIns="91425" wrap="square" tIns="91425">
            <a:normAutofit/>
          </a:bodyPr>
          <a:lstStyle/>
          <a:p>
            <a:pPr indent="0" lvl="0" marL="0" rtl="0" algn="ctr">
              <a:spcBef>
                <a:spcPts val="0"/>
              </a:spcBef>
              <a:spcAft>
                <a:spcPts val="0"/>
              </a:spcAft>
              <a:buNone/>
            </a:pPr>
            <a:r>
              <a:rPr b="1" lang="ja"/>
              <a:t>生成モデル</a:t>
            </a:r>
            <a:endParaRPr b="1"/>
          </a:p>
          <a:p>
            <a:pPr indent="0" lvl="0" marL="0" rtl="0" algn="l">
              <a:spcBef>
                <a:spcPts val="1200"/>
              </a:spcBef>
              <a:spcAft>
                <a:spcPts val="0"/>
              </a:spcAft>
              <a:buNone/>
            </a:pPr>
            <a:r>
              <a:rPr lang="ja"/>
              <a:t>話者の特徴量は話者固有の確率分布から生成</a:t>
            </a:r>
            <a:endParaRPr/>
          </a:p>
          <a:p>
            <a:pPr indent="-342900" lvl="0" marL="457200" rtl="0" algn="l">
              <a:spcBef>
                <a:spcPts val="1200"/>
              </a:spcBef>
              <a:spcAft>
                <a:spcPts val="0"/>
              </a:spcAft>
              <a:buSzPts val="1800"/>
              <a:buChar char="●"/>
            </a:pPr>
            <a:r>
              <a:rPr lang="ja"/>
              <a:t>混合ガウス分布(GMM)</a:t>
            </a:r>
            <a:endParaRPr/>
          </a:p>
          <a:p>
            <a:pPr indent="-342900" lvl="0" marL="457200" rtl="0" algn="l">
              <a:spcBef>
                <a:spcPts val="0"/>
              </a:spcBef>
              <a:spcAft>
                <a:spcPts val="0"/>
              </a:spcAft>
              <a:buSzPts val="1800"/>
              <a:buChar char="●"/>
            </a:pPr>
            <a:r>
              <a:rPr lang="ja"/>
              <a:t>GMM-UBM</a:t>
            </a:r>
            <a:endParaRPr/>
          </a:p>
          <a:p>
            <a:pPr indent="-342900" lvl="0" marL="457200" rtl="0" algn="l">
              <a:spcBef>
                <a:spcPts val="0"/>
              </a:spcBef>
              <a:spcAft>
                <a:spcPts val="0"/>
              </a:spcAft>
              <a:buSzPts val="1800"/>
              <a:buChar char="●"/>
            </a:pPr>
            <a:r>
              <a:rPr lang="ja"/>
              <a:t>GMMスーパーベクトル</a:t>
            </a:r>
            <a:endParaRPr/>
          </a:p>
        </p:txBody>
      </p:sp>
      <p:sp>
        <p:nvSpPr>
          <p:cNvPr id="142" name="Google Shape;142;p24"/>
          <p:cNvSpPr txBox="1"/>
          <p:nvPr/>
        </p:nvSpPr>
        <p:spPr>
          <a:xfrm>
            <a:off x="0" y="4836900"/>
            <a:ext cx="67734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solidFill>
                  <a:schemeClr val="dk2"/>
                </a:solidFill>
              </a:rPr>
              <a:t>学んだことがら / 話者認識の研究動向と最新手法 / </a:t>
            </a:r>
            <a:r>
              <a:rPr lang="ja" sz="900">
                <a:solidFill>
                  <a:schemeClr val="dk2"/>
                </a:solidFill>
              </a:rPr>
              <a:t>話者認識で用いる機械学習</a:t>
            </a:r>
            <a:endParaRPr sz="900">
              <a:solidFill>
                <a:schemeClr val="dk2"/>
              </a:solidFill>
            </a:endParaRPr>
          </a:p>
        </p:txBody>
      </p:sp>
      <p:sp>
        <p:nvSpPr>
          <p:cNvPr id="143" name="Google Shape;143;p24"/>
          <p:cNvSpPr txBox="1"/>
          <p:nvPr>
            <p:ph idx="1" type="body"/>
          </p:nvPr>
        </p:nvSpPr>
        <p:spPr>
          <a:xfrm>
            <a:off x="3201463" y="1017725"/>
            <a:ext cx="2741100" cy="3637500"/>
          </a:xfrm>
          <a:prstGeom prst="rect">
            <a:avLst/>
          </a:prstGeom>
          <a:solidFill>
            <a:srgbClr val="F3F3F3"/>
          </a:solidFill>
        </p:spPr>
        <p:txBody>
          <a:bodyPr anchorCtr="0" anchor="t" bIns="91425" lIns="91425" spcFirstLastPara="1" rIns="91425" wrap="square" tIns="91425">
            <a:normAutofit/>
          </a:bodyPr>
          <a:lstStyle/>
          <a:p>
            <a:pPr indent="0" lvl="0" marL="0" rtl="0" algn="ctr">
              <a:spcBef>
                <a:spcPts val="0"/>
              </a:spcBef>
              <a:spcAft>
                <a:spcPts val="0"/>
              </a:spcAft>
              <a:buNone/>
            </a:pPr>
            <a:r>
              <a:rPr b="1" lang="ja"/>
              <a:t>識別モデル</a:t>
            </a:r>
            <a:endParaRPr b="1"/>
          </a:p>
          <a:p>
            <a:pPr indent="0" lvl="0" marL="0" rtl="0" algn="l">
              <a:spcBef>
                <a:spcPts val="1200"/>
              </a:spcBef>
              <a:spcAft>
                <a:spcPts val="0"/>
              </a:spcAft>
              <a:buNone/>
            </a:pPr>
            <a:r>
              <a:rPr lang="ja"/>
              <a:t>特徴量空間をより高次元な空間に写像する</a:t>
            </a:r>
            <a:endParaRPr/>
          </a:p>
          <a:p>
            <a:pPr indent="0" lvl="0" marL="0" rtl="0" algn="l">
              <a:spcBef>
                <a:spcPts val="1200"/>
              </a:spcBef>
              <a:spcAft>
                <a:spcPts val="0"/>
              </a:spcAft>
              <a:buNone/>
            </a:pPr>
            <a:r>
              <a:rPr lang="ja"/>
              <a:t>カーネル関数とパラメータの設定が主な検討事項</a:t>
            </a:r>
            <a:endParaRPr/>
          </a:p>
          <a:p>
            <a:pPr indent="-342900" lvl="0" marL="457200" rtl="0" algn="l">
              <a:spcBef>
                <a:spcPts val="1200"/>
              </a:spcBef>
              <a:spcAft>
                <a:spcPts val="0"/>
              </a:spcAft>
              <a:buSzPts val="1800"/>
              <a:buChar char="●"/>
            </a:pPr>
            <a:r>
              <a:rPr lang="ja"/>
              <a:t>SVM</a:t>
            </a:r>
            <a:endParaRPr/>
          </a:p>
          <a:p>
            <a:pPr indent="-342900" lvl="0" marL="457200" rtl="0" algn="l">
              <a:spcBef>
                <a:spcPts val="0"/>
              </a:spcBef>
              <a:spcAft>
                <a:spcPts val="0"/>
              </a:spcAft>
              <a:buSzPts val="1800"/>
              <a:buChar char="●"/>
            </a:pPr>
            <a:r>
              <a:rPr lang="ja"/>
              <a:t>dPLRM</a:t>
            </a:r>
            <a:endParaRPr/>
          </a:p>
        </p:txBody>
      </p:sp>
      <p:sp>
        <p:nvSpPr>
          <p:cNvPr id="144" name="Google Shape;144;p24"/>
          <p:cNvSpPr txBox="1"/>
          <p:nvPr>
            <p:ph idx="1" type="body"/>
          </p:nvPr>
        </p:nvSpPr>
        <p:spPr>
          <a:xfrm>
            <a:off x="6236375" y="1017725"/>
            <a:ext cx="2741100" cy="3637500"/>
          </a:xfrm>
          <a:prstGeom prst="rect">
            <a:avLst/>
          </a:prstGeom>
          <a:solidFill>
            <a:srgbClr val="F3F3F3"/>
          </a:solidFill>
        </p:spPr>
        <p:txBody>
          <a:bodyPr anchorCtr="0" anchor="t" bIns="91425" lIns="91425" spcFirstLastPara="1" rIns="91425" wrap="square" tIns="91425">
            <a:normAutofit/>
          </a:bodyPr>
          <a:lstStyle/>
          <a:p>
            <a:pPr indent="0" lvl="0" marL="0" rtl="0" algn="ctr">
              <a:spcBef>
                <a:spcPts val="0"/>
              </a:spcBef>
              <a:spcAft>
                <a:spcPts val="0"/>
              </a:spcAft>
              <a:buNone/>
            </a:pPr>
            <a:r>
              <a:rPr b="1" lang="ja"/>
              <a:t>因子分析モデル</a:t>
            </a:r>
            <a:endParaRPr b="1"/>
          </a:p>
          <a:p>
            <a:pPr indent="0" lvl="0" marL="0" rtl="0" algn="l">
              <a:spcBef>
                <a:spcPts val="1200"/>
              </a:spcBef>
              <a:spcAft>
                <a:spcPts val="0"/>
              </a:spcAft>
              <a:buNone/>
            </a:pPr>
            <a:r>
              <a:rPr lang="ja"/>
              <a:t>スパーベクトル空間上</a:t>
            </a:r>
            <a:br>
              <a:rPr lang="ja"/>
            </a:br>
            <a:r>
              <a:rPr lang="ja"/>
              <a:t>のデータから，話者以外の要因を除去する</a:t>
            </a:r>
            <a:endParaRPr/>
          </a:p>
          <a:p>
            <a:pPr indent="-342900" lvl="0" marL="457200" rtl="0" algn="l">
              <a:spcBef>
                <a:spcPts val="1200"/>
              </a:spcBef>
              <a:spcAft>
                <a:spcPts val="0"/>
              </a:spcAft>
              <a:buSzPts val="1800"/>
              <a:buChar char="●"/>
            </a:pPr>
            <a:r>
              <a:rPr lang="ja"/>
              <a:t>JFA</a:t>
            </a:r>
            <a:endParaRPr/>
          </a:p>
          <a:p>
            <a:pPr indent="-342900" lvl="0" marL="457200" rtl="0" algn="l">
              <a:spcBef>
                <a:spcPts val="0"/>
              </a:spcBef>
              <a:spcAft>
                <a:spcPts val="0"/>
              </a:spcAft>
              <a:buSzPts val="1800"/>
              <a:buChar char="●"/>
            </a:pPr>
            <a:r>
              <a:rPr lang="ja"/>
              <a:t>i-vector</a:t>
            </a:r>
            <a:endParaRPr/>
          </a:p>
          <a:p>
            <a:pPr indent="-342900" lvl="0" marL="457200" rtl="0" algn="l">
              <a:spcBef>
                <a:spcPts val="0"/>
              </a:spcBef>
              <a:spcAft>
                <a:spcPts val="0"/>
              </a:spcAft>
              <a:buSzPts val="1800"/>
              <a:buChar char="●"/>
            </a:pPr>
            <a:r>
              <a:rPr lang="ja"/>
              <a:t>PLDA</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45" name="Google Shape;145;p24"/>
          <p:cNvSpPr/>
          <p:nvPr/>
        </p:nvSpPr>
        <p:spPr>
          <a:xfrm>
            <a:off x="311725" y="4387275"/>
            <a:ext cx="8520600" cy="572700"/>
          </a:xfrm>
          <a:prstGeom prst="rightArrow">
            <a:avLst>
              <a:gd fmla="val 50000" name="adj1"/>
              <a:gd fmla="val 98630" name="adj2"/>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最新手法</a:t>
            </a:r>
            <a:endParaRPr sz="1000"/>
          </a:p>
        </p:txBody>
      </p:sp>
      <p:sp>
        <p:nvSpPr>
          <p:cNvPr id="151" name="Google Shape;151;p25"/>
          <p:cNvSpPr txBox="1"/>
          <p:nvPr>
            <p:ph idx="1" type="body"/>
          </p:nvPr>
        </p:nvSpPr>
        <p:spPr>
          <a:xfrm>
            <a:off x="311700" y="1152475"/>
            <a:ext cx="8520600" cy="3684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a:t>近年急速に発展しているのが，深層学習に基づく話者埋め込みの抽出．</a:t>
            </a:r>
            <a:endParaRPr/>
          </a:p>
          <a:p>
            <a:pPr indent="0" lvl="0" marL="0" rtl="0" algn="l">
              <a:spcBef>
                <a:spcPts val="1200"/>
              </a:spcBef>
              <a:spcAft>
                <a:spcPts val="0"/>
              </a:spcAft>
              <a:buNone/>
            </a:pPr>
            <a:r>
              <a:t/>
            </a:r>
            <a:endParaRPr sz="1200"/>
          </a:p>
          <a:p>
            <a:pPr indent="-342900" lvl="0" marL="457200" rtl="0" algn="l">
              <a:spcBef>
                <a:spcPts val="1200"/>
              </a:spcBef>
              <a:spcAft>
                <a:spcPts val="0"/>
              </a:spcAft>
              <a:buSzPts val="1800"/>
              <a:buAutoNum type="arabicPeriod"/>
            </a:pPr>
            <a:r>
              <a:rPr lang="ja"/>
              <a:t>Encoder: 時間フレーム単位で発話音声の特徴</a:t>
            </a:r>
            <a:br>
              <a:rPr lang="ja"/>
            </a:br>
            <a:r>
              <a:rPr lang="ja"/>
              <a:t>を抽出する</a:t>
            </a:r>
            <a:endParaRPr/>
          </a:p>
          <a:p>
            <a:pPr indent="-342900" lvl="0" marL="457200" rtl="0" algn="l">
              <a:spcBef>
                <a:spcPts val="0"/>
              </a:spcBef>
              <a:spcAft>
                <a:spcPts val="0"/>
              </a:spcAft>
              <a:buSzPts val="1800"/>
              <a:buAutoNum type="arabicPeriod"/>
            </a:pPr>
            <a:r>
              <a:rPr lang="ja"/>
              <a:t>プーリング層: 時間方向に特徴を集約する</a:t>
            </a:r>
            <a:endParaRPr/>
          </a:p>
          <a:p>
            <a:pPr indent="-342900" lvl="0" marL="457200" rtl="0" algn="l">
              <a:spcBef>
                <a:spcPts val="0"/>
              </a:spcBef>
              <a:spcAft>
                <a:spcPts val="0"/>
              </a:spcAft>
              <a:buSzPts val="1800"/>
              <a:buAutoNum type="arabicPeriod"/>
            </a:pPr>
            <a:r>
              <a:rPr lang="ja"/>
              <a:t>話者認識部: 集約したベクトルから話者を推定</a:t>
            </a:r>
            <a:endParaRPr/>
          </a:p>
          <a:p>
            <a:pPr indent="0" lvl="0" marL="0" rtl="0" algn="l">
              <a:spcBef>
                <a:spcPts val="1200"/>
              </a:spcBef>
              <a:spcAft>
                <a:spcPts val="0"/>
              </a:spcAft>
              <a:buNone/>
            </a:pPr>
            <a:r>
              <a:rPr lang="ja"/>
              <a:t>話者認識部の中間出力（ベクトル）は話者を識別</a:t>
            </a:r>
            <a:br>
              <a:rPr lang="ja"/>
            </a:br>
            <a:r>
              <a:rPr lang="ja"/>
              <a:t>する上で重要な要素が詰まっていると考えられる</a:t>
            </a:r>
            <a:endParaRPr/>
          </a:p>
          <a:p>
            <a:pPr indent="0" lvl="0" marL="0" rtl="0" algn="l">
              <a:spcBef>
                <a:spcPts val="1200"/>
              </a:spcBef>
              <a:spcAft>
                <a:spcPts val="1200"/>
              </a:spcAft>
              <a:buNone/>
            </a:pPr>
            <a:r>
              <a:rPr lang="ja"/>
              <a:t>このベクトルを</a:t>
            </a:r>
            <a:r>
              <a:rPr b="1" lang="ja"/>
              <a:t>x-vector</a:t>
            </a:r>
            <a:r>
              <a:rPr lang="ja"/>
              <a:t>といい，話者埋め込み</a:t>
            </a:r>
            <a:br>
              <a:rPr lang="ja"/>
            </a:br>
            <a:r>
              <a:rPr lang="ja"/>
              <a:t>として用いる．</a:t>
            </a:r>
            <a:endParaRPr/>
          </a:p>
        </p:txBody>
      </p:sp>
      <p:sp>
        <p:nvSpPr>
          <p:cNvPr id="152" name="Google Shape;152;p25"/>
          <p:cNvSpPr txBox="1"/>
          <p:nvPr/>
        </p:nvSpPr>
        <p:spPr>
          <a:xfrm>
            <a:off x="0" y="4836900"/>
            <a:ext cx="67734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solidFill>
                  <a:schemeClr val="dk2"/>
                </a:solidFill>
              </a:rPr>
              <a:t>学んだことがら / 話者認識の研究動向と最新手法 / 話者認識で用いる機械学習 / </a:t>
            </a:r>
            <a:r>
              <a:rPr lang="ja" sz="900">
                <a:solidFill>
                  <a:schemeClr val="dk2"/>
                </a:solidFill>
              </a:rPr>
              <a:t>最新手法</a:t>
            </a:r>
            <a:endParaRPr sz="900">
              <a:solidFill>
                <a:schemeClr val="dk2"/>
              </a:solidFill>
            </a:endParaRPr>
          </a:p>
        </p:txBody>
      </p:sp>
      <p:pic>
        <p:nvPicPr>
          <p:cNvPr id="153" name="Google Shape;153;p25"/>
          <p:cNvPicPr preferRelativeResize="0"/>
          <p:nvPr/>
        </p:nvPicPr>
        <p:blipFill>
          <a:blip r:embed="rId3">
            <a:alphaModFix/>
          </a:blip>
          <a:stretch>
            <a:fillRect/>
          </a:stretch>
        </p:blipFill>
        <p:spPr>
          <a:xfrm>
            <a:off x="5730625" y="1709051"/>
            <a:ext cx="3203575" cy="2608050"/>
          </a:xfrm>
          <a:prstGeom prst="rect">
            <a:avLst/>
          </a:prstGeom>
          <a:noFill/>
          <a:ln>
            <a:noFill/>
          </a:ln>
        </p:spPr>
      </p:pic>
      <p:sp>
        <p:nvSpPr>
          <p:cNvPr id="154" name="Google Shape;154;p25"/>
          <p:cNvSpPr txBox="1"/>
          <p:nvPr/>
        </p:nvSpPr>
        <p:spPr>
          <a:xfrm>
            <a:off x="5730625" y="4317100"/>
            <a:ext cx="3915000" cy="2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800">
                <a:solidFill>
                  <a:schemeClr val="dk2"/>
                </a:solidFill>
              </a:rPr>
              <a:t>https://www.jstage.jst.go.jp/article/jasj/78/6/78_338/_pdf/-char/ja</a:t>
            </a:r>
            <a:endParaRPr sz="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nvSpPr>
        <p:spPr>
          <a:xfrm>
            <a:off x="1091150" y="2409350"/>
            <a:ext cx="68217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2300">
                <a:solidFill>
                  <a:schemeClr val="dk2"/>
                </a:solidFill>
              </a:rPr>
              <a:t>ノイズの種類（ホワイトノイズ,三角形確率密度関数ノイズ）によっての話者照合の精度の差を検証</a:t>
            </a:r>
            <a:endParaRPr sz="2300">
              <a:solidFill>
                <a:schemeClr val="dk2"/>
              </a:solidFill>
            </a:endParaRPr>
          </a:p>
        </p:txBody>
      </p:sp>
      <p:sp>
        <p:nvSpPr>
          <p:cNvPr id="160" name="Google Shape;160;p26"/>
          <p:cNvSpPr txBox="1"/>
          <p:nvPr/>
        </p:nvSpPr>
        <p:spPr>
          <a:xfrm>
            <a:off x="3002000" y="1144075"/>
            <a:ext cx="30000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4300">
                <a:solidFill>
                  <a:schemeClr val="dk1"/>
                </a:solidFill>
              </a:rPr>
              <a:t>実験内容</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3000"/>
              <a:t>条件</a:t>
            </a:r>
            <a:endParaRPr sz="3000"/>
          </a:p>
        </p:txBody>
      </p:sp>
      <p:sp>
        <p:nvSpPr>
          <p:cNvPr id="166" name="Google Shape;166;p27"/>
          <p:cNvSpPr txBox="1"/>
          <p:nvPr>
            <p:ph idx="1" type="body"/>
          </p:nvPr>
        </p:nvSpPr>
        <p:spPr>
          <a:xfrm>
            <a:off x="311700" y="11720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2400"/>
              <a:t>男</a:t>
            </a:r>
            <a:r>
              <a:rPr lang="ja" sz="2400"/>
              <a:t>6人,女3人　合計49発話</a:t>
            </a:r>
            <a:endParaRPr sz="2400"/>
          </a:p>
          <a:p>
            <a:pPr indent="0" lvl="0" marL="0" rtl="0" algn="l">
              <a:spcBef>
                <a:spcPts val="1200"/>
              </a:spcBef>
              <a:spcAft>
                <a:spcPts val="0"/>
              </a:spcAft>
              <a:buClr>
                <a:schemeClr val="dk1"/>
              </a:buClr>
              <a:buSzPts val="1100"/>
              <a:buFont typeface="Arial"/>
              <a:buNone/>
            </a:pPr>
            <a:r>
              <a:rPr lang="ja" sz="2400"/>
              <a:t>照合発話対は1176(同一話者117対，異話者1059対)</a:t>
            </a:r>
            <a:endParaRPr sz="2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2" name="Google Shape;17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3" name="Google Shape;173;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4" name="Google Shape;174;p28"/>
          <p:cNvSpPr txBox="1"/>
          <p:nvPr/>
        </p:nvSpPr>
        <p:spPr>
          <a:xfrm>
            <a:off x="152400" y="1524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nvSpPr>
        <p:spPr>
          <a:xfrm>
            <a:off x="2976944" y="949382"/>
            <a:ext cx="1385100" cy="113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a:t> </a:t>
            </a:r>
            <a:endParaRPr/>
          </a:p>
        </p:txBody>
      </p:sp>
      <p:sp>
        <p:nvSpPr>
          <p:cNvPr id="180" name="Google Shape;180;p29"/>
          <p:cNvSpPr txBox="1"/>
          <p:nvPr/>
        </p:nvSpPr>
        <p:spPr>
          <a:xfrm>
            <a:off x="2923775" y="-308537"/>
            <a:ext cx="1004400" cy="133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a:t> </a:t>
            </a:r>
            <a:endParaRPr/>
          </a:p>
        </p:txBody>
      </p:sp>
      <p:sp>
        <p:nvSpPr>
          <p:cNvPr id="181" name="Google Shape;181;p29"/>
          <p:cNvSpPr txBox="1"/>
          <p:nvPr/>
        </p:nvSpPr>
        <p:spPr>
          <a:xfrm>
            <a:off x="60325" y="126325"/>
            <a:ext cx="563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PCの場合（ホワイトノイズ）</a:t>
            </a:r>
            <a:endParaRPr sz="1800">
              <a:solidFill>
                <a:schemeClr val="dk2"/>
              </a:solidFill>
            </a:endParaRPr>
          </a:p>
        </p:txBody>
      </p:sp>
      <p:sp>
        <p:nvSpPr>
          <p:cNvPr id="182" name="Google Shape;182;p29"/>
          <p:cNvSpPr txBox="1"/>
          <p:nvPr/>
        </p:nvSpPr>
        <p:spPr>
          <a:xfrm>
            <a:off x="60325" y="2641050"/>
            <a:ext cx="563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SP</a:t>
            </a:r>
            <a:r>
              <a:rPr lang="ja" sz="1800">
                <a:solidFill>
                  <a:schemeClr val="dk2"/>
                </a:solidFill>
              </a:rPr>
              <a:t>の場合（ホワイトノ</a:t>
            </a:r>
            <a:r>
              <a:rPr lang="ja" sz="1800">
                <a:solidFill>
                  <a:schemeClr val="dk2"/>
                </a:solidFill>
              </a:rPr>
              <a:t>イズ</a:t>
            </a:r>
            <a:r>
              <a:rPr lang="ja" sz="1800">
                <a:solidFill>
                  <a:schemeClr val="dk2"/>
                </a:solidFill>
              </a:rPr>
              <a:t>）</a:t>
            </a:r>
            <a:endParaRPr sz="1800">
              <a:solidFill>
                <a:schemeClr val="dk2"/>
              </a:solidFill>
            </a:endParaRPr>
          </a:p>
        </p:txBody>
      </p:sp>
      <p:pic>
        <p:nvPicPr>
          <p:cNvPr id="183" name="Google Shape;183;p29"/>
          <p:cNvPicPr preferRelativeResize="0"/>
          <p:nvPr/>
        </p:nvPicPr>
        <p:blipFill>
          <a:blip r:embed="rId3">
            <a:alphaModFix/>
          </a:blip>
          <a:stretch>
            <a:fillRect/>
          </a:stretch>
        </p:blipFill>
        <p:spPr>
          <a:xfrm>
            <a:off x="60325" y="508411"/>
            <a:ext cx="2696074" cy="2132650"/>
          </a:xfrm>
          <a:prstGeom prst="rect">
            <a:avLst/>
          </a:prstGeom>
          <a:noFill/>
          <a:ln>
            <a:noFill/>
          </a:ln>
        </p:spPr>
      </p:pic>
      <p:pic>
        <p:nvPicPr>
          <p:cNvPr id="184" name="Google Shape;184;p29"/>
          <p:cNvPicPr preferRelativeResize="0"/>
          <p:nvPr/>
        </p:nvPicPr>
        <p:blipFill>
          <a:blip r:embed="rId4">
            <a:alphaModFix/>
          </a:blip>
          <a:stretch>
            <a:fillRect/>
          </a:stretch>
        </p:blipFill>
        <p:spPr>
          <a:xfrm>
            <a:off x="3019537" y="508415"/>
            <a:ext cx="2696074" cy="2132635"/>
          </a:xfrm>
          <a:prstGeom prst="rect">
            <a:avLst/>
          </a:prstGeom>
          <a:noFill/>
          <a:ln>
            <a:noFill/>
          </a:ln>
        </p:spPr>
      </p:pic>
      <p:pic>
        <p:nvPicPr>
          <p:cNvPr id="185" name="Google Shape;185;p29"/>
          <p:cNvPicPr preferRelativeResize="0"/>
          <p:nvPr/>
        </p:nvPicPr>
        <p:blipFill>
          <a:blip r:embed="rId5">
            <a:alphaModFix/>
          </a:blip>
          <a:stretch>
            <a:fillRect/>
          </a:stretch>
        </p:blipFill>
        <p:spPr>
          <a:xfrm>
            <a:off x="5978725" y="508413"/>
            <a:ext cx="2696074" cy="2132648"/>
          </a:xfrm>
          <a:prstGeom prst="rect">
            <a:avLst/>
          </a:prstGeom>
          <a:noFill/>
          <a:ln>
            <a:noFill/>
          </a:ln>
        </p:spPr>
      </p:pic>
      <p:pic>
        <p:nvPicPr>
          <p:cNvPr id="186" name="Google Shape;186;p29"/>
          <p:cNvPicPr preferRelativeResize="0"/>
          <p:nvPr/>
        </p:nvPicPr>
        <p:blipFill>
          <a:blip r:embed="rId6">
            <a:alphaModFix/>
          </a:blip>
          <a:stretch>
            <a:fillRect/>
          </a:stretch>
        </p:blipFill>
        <p:spPr>
          <a:xfrm>
            <a:off x="60325" y="3010835"/>
            <a:ext cx="2696074" cy="2132666"/>
          </a:xfrm>
          <a:prstGeom prst="rect">
            <a:avLst/>
          </a:prstGeom>
          <a:noFill/>
          <a:ln>
            <a:noFill/>
          </a:ln>
        </p:spPr>
      </p:pic>
      <p:pic>
        <p:nvPicPr>
          <p:cNvPr id="187" name="Google Shape;187;p29"/>
          <p:cNvPicPr preferRelativeResize="0"/>
          <p:nvPr/>
        </p:nvPicPr>
        <p:blipFill>
          <a:blip r:embed="rId7">
            <a:alphaModFix/>
          </a:blip>
          <a:stretch>
            <a:fillRect/>
          </a:stretch>
        </p:blipFill>
        <p:spPr>
          <a:xfrm>
            <a:off x="3019531" y="3010850"/>
            <a:ext cx="2696044" cy="2132625"/>
          </a:xfrm>
          <a:prstGeom prst="rect">
            <a:avLst/>
          </a:prstGeom>
          <a:noFill/>
          <a:ln>
            <a:noFill/>
          </a:ln>
        </p:spPr>
      </p:pic>
      <p:pic>
        <p:nvPicPr>
          <p:cNvPr id="188" name="Google Shape;188;p29"/>
          <p:cNvPicPr preferRelativeResize="0"/>
          <p:nvPr/>
        </p:nvPicPr>
        <p:blipFill>
          <a:blip r:embed="rId8">
            <a:alphaModFix/>
          </a:blip>
          <a:stretch>
            <a:fillRect/>
          </a:stretch>
        </p:blipFill>
        <p:spPr>
          <a:xfrm>
            <a:off x="5978690" y="3010825"/>
            <a:ext cx="2696085" cy="2132675"/>
          </a:xfrm>
          <a:prstGeom prst="rect">
            <a:avLst/>
          </a:prstGeom>
          <a:noFill/>
          <a:ln>
            <a:noFill/>
          </a:ln>
        </p:spPr>
      </p:pic>
      <p:pic>
        <p:nvPicPr>
          <p:cNvPr id="189" name="Google Shape;189;p29" title="white_pc_snr=0.wav">
            <a:hlinkClick r:id="rId9"/>
          </p:cNvPr>
          <p:cNvPicPr preferRelativeResize="0"/>
          <p:nvPr/>
        </p:nvPicPr>
        <p:blipFill>
          <a:blip r:embed="rId10">
            <a:alphaModFix/>
          </a:blip>
          <a:stretch>
            <a:fillRect/>
          </a:stretch>
        </p:blipFill>
        <p:spPr>
          <a:xfrm>
            <a:off x="2678730" y="2163625"/>
            <a:ext cx="395675" cy="395675"/>
          </a:xfrm>
          <a:prstGeom prst="rect">
            <a:avLst/>
          </a:prstGeom>
          <a:noFill/>
          <a:ln>
            <a:noFill/>
          </a:ln>
        </p:spPr>
      </p:pic>
      <p:pic>
        <p:nvPicPr>
          <p:cNvPr id="190" name="Google Shape;190;p29" title="white_pc_snr=10.wav">
            <a:hlinkClick r:id="rId11"/>
          </p:cNvPr>
          <p:cNvPicPr preferRelativeResize="0"/>
          <p:nvPr/>
        </p:nvPicPr>
        <p:blipFill>
          <a:blip r:embed="rId10">
            <a:alphaModFix/>
          </a:blip>
          <a:stretch>
            <a:fillRect/>
          </a:stretch>
        </p:blipFill>
        <p:spPr>
          <a:xfrm>
            <a:off x="5676762" y="2163625"/>
            <a:ext cx="395675" cy="395675"/>
          </a:xfrm>
          <a:prstGeom prst="rect">
            <a:avLst/>
          </a:prstGeom>
          <a:noFill/>
          <a:ln>
            <a:noFill/>
          </a:ln>
        </p:spPr>
      </p:pic>
      <p:pic>
        <p:nvPicPr>
          <p:cNvPr id="191" name="Google Shape;191;p29" title="white_pc_snr=20.wav">
            <a:hlinkClick r:id="rId12"/>
          </p:cNvPr>
          <p:cNvPicPr preferRelativeResize="0"/>
          <p:nvPr/>
        </p:nvPicPr>
        <p:blipFill>
          <a:blip r:embed="rId10">
            <a:alphaModFix/>
          </a:blip>
          <a:stretch>
            <a:fillRect/>
          </a:stretch>
        </p:blipFill>
        <p:spPr>
          <a:xfrm>
            <a:off x="8622025" y="2163625"/>
            <a:ext cx="395675" cy="395675"/>
          </a:xfrm>
          <a:prstGeom prst="rect">
            <a:avLst/>
          </a:prstGeom>
          <a:noFill/>
          <a:ln>
            <a:noFill/>
          </a:ln>
        </p:spPr>
      </p:pic>
      <p:pic>
        <p:nvPicPr>
          <p:cNvPr id="192" name="Google Shape;192;p29" title="white_sp_snr=0.wav">
            <a:hlinkClick r:id="rId13"/>
          </p:cNvPr>
          <p:cNvPicPr preferRelativeResize="0"/>
          <p:nvPr/>
        </p:nvPicPr>
        <p:blipFill>
          <a:blip r:embed="rId10">
            <a:alphaModFix/>
          </a:blip>
          <a:stretch>
            <a:fillRect/>
          </a:stretch>
        </p:blipFill>
        <p:spPr>
          <a:xfrm>
            <a:off x="2678725" y="4553358"/>
            <a:ext cx="395675" cy="395654"/>
          </a:xfrm>
          <a:prstGeom prst="rect">
            <a:avLst/>
          </a:prstGeom>
          <a:noFill/>
          <a:ln>
            <a:noFill/>
          </a:ln>
        </p:spPr>
      </p:pic>
      <p:pic>
        <p:nvPicPr>
          <p:cNvPr id="193" name="Google Shape;193;p29" title="white_sp_snr=10.wav">
            <a:hlinkClick r:id="rId14"/>
          </p:cNvPr>
          <p:cNvPicPr preferRelativeResize="0"/>
          <p:nvPr/>
        </p:nvPicPr>
        <p:blipFill>
          <a:blip r:embed="rId10">
            <a:alphaModFix/>
          </a:blip>
          <a:stretch>
            <a:fillRect/>
          </a:stretch>
        </p:blipFill>
        <p:spPr>
          <a:xfrm>
            <a:off x="5676750" y="4553325"/>
            <a:ext cx="395700" cy="395700"/>
          </a:xfrm>
          <a:prstGeom prst="rect">
            <a:avLst/>
          </a:prstGeom>
          <a:noFill/>
          <a:ln>
            <a:noFill/>
          </a:ln>
        </p:spPr>
      </p:pic>
      <p:pic>
        <p:nvPicPr>
          <p:cNvPr id="194" name="Google Shape;194;p29" title="white_sp_snr=20.wav">
            <a:hlinkClick r:id="rId15"/>
          </p:cNvPr>
          <p:cNvPicPr preferRelativeResize="0"/>
          <p:nvPr/>
        </p:nvPicPr>
        <p:blipFill>
          <a:blip r:embed="rId10">
            <a:alphaModFix/>
          </a:blip>
          <a:stretch>
            <a:fillRect/>
          </a:stretch>
        </p:blipFill>
        <p:spPr>
          <a:xfrm>
            <a:off x="8674799" y="4553349"/>
            <a:ext cx="395675" cy="395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nvSpPr>
        <p:spPr>
          <a:xfrm>
            <a:off x="2976944" y="949382"/>
            <a:ext cx="1385100" cy="113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a:t> </a:t>
            </a:r>
            <a:endParaRPr/>
          </a:p>
        </p:txBody>
      </p:sp>
      <p:sp>
        <p:nvSpPr>
          <p:cNvPr id="200" name="Google Shape;200;p30"/>
          <p:cNvSpPr txBox="1"/>
          <p:nvPr/>
        </p:nvSpPr>
        <p:spPr>
          <a:xfrm>
            <a:off x="2923775" y="-308537"/>
            <a:ext cx="1004400" cy="133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a:t> </a:t>
            </a:r>
            <a:endParaRPr/>
          </a:p>
        </p:txBody>
      </p:sp>
      <p:sp>
        <p:nvSpPr>
          <p:cNvPr id="201" name="Google Shape;201;p30"/>
          <p:cNvSpPr txBox="1"/>
          <p:nvPr/>
        </p:nvSpPr>
        <p:spPr>
          <a:xfrm>
            <a:off x="60325" y="126325"/>
            <a:ext cx="563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PCの場合（</a:t>
            </a:r>
            <a:r>
              <a:rPr lang="ja" sz="1800">
                <a:solidFill>
                  <a:schemeClr val="dk2"/>
                </a:solidFill>
              </a:rPr>
              <a:t>確率密度関数</a:t>
            </a:r>
            <a:r>
              <a:rPr lang="ja" sz="1800">
                <a:solidFill>
                  <a:schemeClr val="dk2"/>
                </a:solidFill>
              </a:rPr>
              <a:t>ノイズ）</a:t>
            </a:r>
            <a:endParaRPr sz="1800">
              <a:solidFill>
                <a:schemeClr val="dk2"/>
              </a:solidFill>
            </a:endParaRPr>
          </a:p>
        </p:txBody>
      </p:sp>
      <p:sp>
        <p:nvSpPr>
          <p:cNvPr id="202" name="Google Shape;202;p30"/>
          <p:cNvSpPr txBox="1"/>
          <p:nvPr/>
        </p:nvSpPr>
        <p:spPr>
          <a:xfrm>
            <a:off x="60325" y="2641050"/>
            <a:ext cx="563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SPの場合（</a:t>
            </a:r>
            <a:r>
              <a:rPr lang="ja" sz="1800">
                <a:solidFill>
                  <a:schemeClr val="dk2"/>
                </a:solidFill>
              </a:rPr>
              <a:t>確率密度関数</a:t>
            </a:r>
            <a:r>
              <a:rPr lang="ja" sz="1800">
                <a:solidFill>
                  <a:schemeClr val="dk2"/>
                </a:solidFill>
              </a:rPr>
              <a:t>ノイズ）</a:t>
            </a:r>
            <a:endParaRPr sz="1800">
              <a:solidFill>
                <a:schemeClr val="dk2"/>
              </a:solidFill>
            </a:endParaRPr>
          </a:p>
        </p:txBody>
      </p:sp>
      <p:pic>
        <p:nvPicPr>
          <p:cNvPr id="203" name="Google Shape;203;p30"/>
          <p:cNvPicPr preferRelativeResize="0"/>
          <p:nvPr/>
        </p:nvPicPr>
        <p:blipFill rotWithShape="1">
          <a:blip r:embed="rId3">
            <a:alphaModFix/>
          </a:blip>
          <a:srcRect b="0" l="0" r="0" t="0"/>
          <a:stretch/>
        </p:blipFill>
        <p:spPr>
          <a:xfrm>
            <a:off x="60325" y="508399"/>
            <a:ext cx="2696074" cy="2132650"/>
          </a:xfrm>
          <a:prstGeom prst="rect">
            <a:avLst/>
          </a:prstGeom>
          <a:noFill/>
          <a:ln>
            <a:noFill/>
          </a:ln>
        </p:spPr>
      </p:pic>
      <p:pic>
        <p:nvPicPr>
          <p:cNvPr id="204" name="Google Shape;204;p30"/>
          <p:cNvPicPr preferRelativeResize="0"/>
          <p:nvPr/>
        </p:nvPicPr>
        <p:blipFill rotWithShape="1">
          <a:blip r:embed="rId4">
            <a:alphaModFix/>
          </a:blip>
          <a:srcRect b="0" l="0" r="0" t="0"/>
          <a:stretch/>
        </p:blipFill>
        <p:spPr>
          <a:xfrm>
            <a:off x="60325" y="3010835"/>
            <a:ext cx="2696074" cy="2132666"/>
          </a:xfrm>
          <a:prstGeom prst="rect">
            <a:avLst/>
          </a:prstGeom>
          <a:noFill/>
          <a:ln>
            <a:noFill/>
          </a:ln>
        </p:spPr>
      </p:pic>
      <p:pic>
        <p:nvPicPr>
          <p:cNvPr id="205" name="Google Shape;205;p30"/>
          <p:cNvPicPr preferRelativeResize="0"/>
          <p:nvPr/>
        </p:nvPicPr>
        <p:blipFill>
          <a:blip r:embed="rId5">
            <a:alphaModFix/>
          </a:blip>
          <a:stretch>
            <a:fillRect/>
          </a:stretch>
        </p:blipFill>
        <p:spPr>
          <a:xfrm>
            <a:off x="3019518" y="508388"/>
            <a:ext cx="2696106" cy="2132675"/>
          </a:xfrm>
          <a:prstGeom prst="rect">
            <a:avLst/>
          </a:prstGeom>
          <a:noFill/>
          <a:ln>
            <a:noFill/>
          </a:ln>
        </p:spPr>
      </p:pic>
      <p:pic>
        <p:nvPicPr>
          <p:cNvPr id="206" name="Google Shape;206;p30"/>
          <p:cNvPicPr preferRelativeResize="0"/>
          <p:nvPr/>
        </p:nvPicPr>
        <p:blipFill>
          <a:blip r:embed="rId6">
            <a:alphaModFix/>
          </a:blip>
          <a:stretch>
            <a:fillRect/>
          </a:stretch>
        </p:blipFill>
        <p:spPr>
          <a:xfrm>
            <a:off x="5978713" y="508398"/>
            <a:ext cx="2696100" cy="2132655"/>
          </a:xfrm>
          <a:prstGeom prst="rect">
            <a:avLst/>
          </a:prstGeom>
          <a:noFill/>
          <a:ln>
            <a:noFill/>
          </a:ln>
        </p:spPr>
      </p:pic>
      <p:pic>
        <p:nvPicPr>
          <p:cNvPr id="207" name="Google Shape;207;p30"/>
          <p:cNvPicPr preferRelativeResize="0"/>
          <p:nvPr/>
        </p:nvPicPr>
        <p:blipFill>
          <a:blip r:embed="rId7">
            <a:alphaModFix/>
          </a:blip>
          <a:stretch>
            <a:fillRect/>
          </a:stretch>
        </p:blipFill>
        <p:spPr>
          <a:xfrm>
            <a:off x="3019538" y="3010845"/>
            <a:ext cx="2696050" cy="2132643"/>
          </a:xfrm>
          <a:prstGeom prst="rect">
            <a:avLst/>
          </a:prstGeom>
          <a:noFill/>
          <a:ln>
            <a:noFill/>
          </a:ln>
        </p:spPr>
      </p:pic>
      <p:pic>
        <p:nvPicPr>
          <p:cNvPr id="208" name="Google Shape;208;p30"/>
          <p:cNvPicPr preferRelativeResize="0"/>
          <p:nvPr/>
        </p:nvPicPr>
        <p:blipFill>
          <a:blip r:embed="rId8">
            <a:alphaModFix/>
          </a:blip>
          <a:stretch>
            <a:fillRect/>
          </a:stretch>
        </p:blipFill>
        <p:spPr>
          <a:xfrm>
            <a:off x="5978725" y="3010844"/>
            <a:ext cx="2696025" cy="2132631"/>
          </a:xfrm>
          <a:prstGeom prst="rect">
            <a:avLst/>
          </a:prstGeom>
          <a:noFill/>
          <a:ln>
            <a:noFill/>
          </a:ln>
        </p:spPr>
      </p:pic>
      <p:pic>
        <p:nvPicPr>
          <p:cNvPr id="209" name="Google Shape;209;p30" title="pc_snr0.wav">
            <a:hlinkClick r:id="rId9"/>
          </p:cNvPr>
          <p:cNvPicPr preferRelativeResize="0"/>
          <p:nvPr/>
        </p:nvPicPr>
        <p:blipFill>
          <a:blip r:embed="rId10">
            <a:alphaModFix/>
          </a:blip>
          <a:stretch>
            <a:fillRect/>
          </a:stretch>
        </p:blipFill>
        <p:spPr>
          <a:xfrm>
            <a:off x="2678747" y="2163634"/>
            <a:ext cx="395675" cy="395675"/>
          </a:xfrm>
          <a:prstGeom prst="rect">
            <a:avLst/>
          </a:prstGeom>
          <a:noFill/>
          <a:ln>
            <a:noFill/>
          </a:ln>
        </p:spPr>
      </p:pic>
      <p:pic>
        <p:nvPicPr>
          <p:cNvPr id="210" name="Google Shape;210;p30" title="pc_snr10.wav">
            <a:hlinkClick r:id="rId11"/>
          </p:cNvPr>
          <p:cNvPicPr preferRelativeResize="0"/>
          <p:nvPr/>
        </p:nvPicPr>
        <p:blipFill>
          <a:blip r:embed="rId10">
            <a:alphaModFix/>
          </a:blip>
          <a:stretch>
            <a:fillRect/>
          </a:stretch>
        </p:blipFill>
        <p:spPr>
          <a:xfrm>
            <a:off x="5676784" y="2163634"/>
            <a:ext cx="395675" cy="395675"/>
          </a:xfrm>
          <a:prstGeom prst="rect">
            <a:avLst/>
          </a:prstGeom>
          <a:noFill/>
          <a:ln>
            <a:noFill/>
          </a:ln>
        </p:spPr>
      </p:pic>
      <p:pic>
        <p:nvPicPr>
          <p:cNvPr id="211" name="Google Shape;211;p30" title="pc_snr20.wav">
            <a:hlinkClick r:id="rId12"/>
          </p:cNvPr>
          <p:cNvPicPr preferRelativeResize="0"/>
          <p:nvPr/>
        </p:nvPicPr>
        <p:blipFill>
          <a:blip r:embed="rId10">
            <a:alphaModFix/>
          </a:blip>
          <a:stretch>
            <a:fillRect/>
          </a:stretch>
        </p:blipFill>
        <p:spPr>
          <a:xfrm>
            <a:off x="8608850" y="2163635"/>
            <a:ext cx="395675" cy="395675"/>
          </a:xfrm>
          <a:prstGeom prst="rect">
            <a:avLst/>
          </a:prstGeom>
          <a:noFill/>
          <a:ln>
            <a:noFill/>
          </a:ln>
        </p:spPr>
      </p:pic>
      <p:pic>
        <p:nvPicPr>
          <p:cNvPr id="212" name="Google Shape;212;p30" title="sp_snr0.wav">
            <a:hlinkClick r:id="rId13"/>
          </p:cNvPr>
          <p:cNvPicPr preferRelativeResize="0"/>
          <p:nvPr/>
        </p:nvPicPr>
        <p:blipFill>
          <a:blip r:embed="rId10">
            <a:alphaModFix/>
          </a:blip>
          <a:stretch>
            <a:fillRect/>
          </a:stretch>
        </p:blipFill>
        <p:spPr>
          <a:xfrm>
            <a:off x="2678749" y="4610024"/>
            <a:ext cx="395675" cy="395675"/>
          </a:xfrm>
          <a:prstGeom prst="rect">
            <a:avLst/>
          </a:prstGeom>
          <a:noFill/>
          <a:ln>
            <a:noFill/>
          </a:ln>
        </p:spPr>
      </p:pic>
      <p:pic>
        <p:nvPicPr>
          <p:cNvPr id="213" name="Google Shape;213;p30" title="sp_snr10.wav">
            <a:hlinkClick r:id="rId14"/>
          </p:cNvPr>
          <p:cNvPicPr preferRelativeResize="0"/>
          <p:nvPr/>
        </p:nvPicPr>
        <p:blipFill>
          <a:blip r:embed="rId10">
            <a:alphaModFix/>
          </a:blip>
          <a:stretch>
            <a:fillRect/>
          </a:stretch>
        </p:blipFill>
        <p:spPr>
          <a:xfrm>
            <a:off x="5676763" y="4610013"/>
            <a:ext cx="395675" cy="395675"/>
          </a:xfrm>
          <a:prstGeom prst="rect">
            <a:avLst/>
          </a:prstGeom>
          <a:noFill/>
          <a:ln>
            <a:noFill/>
          </a:ln>
        </p:spPr>
      </p:pic>
      <p:pic>
        <p:nvPicPr>
          <p:cNvPr id="214" name="Google Shape;214;p30" title="sp_snr20.wav">
            <a:hlinkClick r:id="rId15"/>
          </p:cNvPr>
          <p:cNvPicPr preferRelativeResize="0"/>
          <p:nvPr/>
        </p:nvPicPr>
        <p:blipFill>
          <a:blip r:embed="rId10">
            <a:alphaModFix/>
          </a:blip>
          <a:stretch>
            <a:fillRect/>
          </a:stretch>
        </p:blipFill>
        <p:spPr>
          <a:xfrm>
            <a:off x="8674811" y="4610036"/>
            <a:ext cx="395675" cy="395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nvSpPr>
        <p:spPr>
          <a:xfrm>
            <a:off x="0" y="185775"/>
            <a:ext cx="5632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3000">
                <a:solidFill>
                  <a:schemeClr val="dk2"/>
                </a:solidFill>
              </a:rPr>
              <a:t>結果・考察</a:t>
            </a:r>
            <a:endParaRPr sz="3000">
              <a:solidFill>
                <a:schemeClr val="dk2"/>
              </a:solidFill>
            </a:endParaRPr>
          </a:p>
        </p:txBody>
      </p:sp>
      <p:sp>
        <p:nvSpPr>
          <p:cNvPr id="220" name="Google Shape;220;p31"/>
          <p:cNvSpPr txBox="1"/>
          <p:nvPr/>
        </p:nvSpPr>
        <p:spPr>
          <a:xfrm>
            <a:off x="0" y="1369000"/>
            <a:ext cx="9144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2400">
                <a:solidFill>
                  <a:schemeClr val="dk2"/>
                </a:solidFill>
              </a:rPr>
              <a:t>・SNRを大きくするほどノイズの種類に関係なく近い値になる。</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rPr lang="ja" sz="2400">
                <a:solidFill>
                  <a:schemeClr val="dk2"/>
                </a:solidFill>
              </a:rPr>
              <a:t>・PCよりもSPの方がEERが小さいことが結果から読み取れる。</a:t>
            </a:r>
            <a:endParaRPr sz="2400">
              <a:solidFill>
                <a:schemeClr val="dk2"/>
              </a:solidFill>
            </a:endParaRPr>
          </a:p>
          <a:p>
            <a:pPr indent="0" lvl="0" marL="0" rtl="0" algn="l">
              <a:spcBef>
                <a:spcPts val="0"/>
              </a:spcBef>
              <a:spcAft>
                <a:spcPts val="0"/>
              </a:spcAft>
              <a:buNone/>
            </a:pPr>
            <a:r>
              <a:rPr lang="ja" sz="2400">
                <a:solidFill>
                  <a:schemeClr val="dk2"/>
                </a:solidFill>
              </a:rPr>
              <a:t>→PCとSPのマイクの性能差が出ていると考えられる。</a:t>
            </a:r>
            <a:endParaRPr sz="2400">
              <a:solidFill>
                <a:schemeClr val="dk2"/>
              </a:solidFill>
            </a:endParaRPr>
          </a:p>
          <a:p>
            <a:pPr indent="0" lvl="0" marL="0" rtl="0" algn="l">
              <a:spcBef>
                <a:spcPts val="0"/>
              </a:spcBef>
              <a:spcAft>
                <a:spcPts val="0"/>
              </a:spcAft>
              <a:buNone/>
            </a:pPr>
            <a:r>
              <a:t/>
            </a:r>
            <a:endParaRPr sz="24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ゼミの内容</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論文を読み，音声処理と話者照合の基礎知識や最新動向を学んだ．</a:t>
            </a:r>
            <a:endParaRPr/>
          </a:p>
          <a:p>
            <a:pPr indent="-342900" lvl="0" marL="457200" rtl="0" algn="l">
              <a:spcBef>
                <a:spcPts val="0"/>
              </a:spcBef>
              <a:spcAft>
                <a:spcPts val="0"/>
              </a:spcAft>
              <a:buSzPts val="1800"/>
              <a:buChar char="●"/>
            </a:pPr>
            <a:r>
              <a:rPr lang="ja"/>
              <a:t>話者照合の実験を行い，照合制度に影響を与える要因について調査した．</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nvSpPr>
        <p:spPr>
          <a:xfrm>
            <a:off x="1091150" y="2409350"/>
            <a:ext cx="68217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2300">
                <a:solidFill>
                  <a:schemeClr val="dk2"/>
                </a:solidFill>
              </a:rPr>
              <a:t>マスクの有無</a:t>
            </a:r>
            <a:r>
              <a:rPr lang="ja" sz="2300">
                <a:solidFill>
                  <a:schemeClr val="dk2"/>
                </a:solidFill>
              </a:rPr>
              <a:t>による話者照合の精度の差を検証</a:t>
            </a:r>
            <a:endParaRPr sz="2300">
              <a:solidFill>
                <a:schemeClr val="dk2"/>
              </a:solidFill>
            </a:endParaRPr>
          </a:p>
        </p:txBody>
      </p:sp>
      <p:sp>
        <p:nvSpPr>
          <p:cNvPr id="226" name="Google Shape;226;p32"/>
          <p:cNvSpPr txBox="1"/>
          <p:nvPr/>
        </p:nvSpPr>
        <p:spPr>
          <a:xfrm>
            <a:off x="3002000" y="1144075"/>
            <a:ext cx="30000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4300">
                <a:solidFill>
                  <a:schemeClr val="dk1"/>
                </a:solidFill>
              </a:rPr>
              <a:t>実験内容</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条件（使用した音声）</a:t>
            </a:r>
            <a:endParaRPr/>
          </a:p>
        </p:txBody>
      </p:sp>
      <p:sp>
        <p:nvSpPr>
          <p:cNvPr id="232" name="Google Shape;232;p33"/>
          <p:cNvSpPr txBox="1"/>
          <p:nvPr>
            <p:ph idx="1" type="body"/>
          </p:nvPr>
        </p:nvSpPr>
        <p:spPr>
          <a:xfrm>
            <a:off x="311700" y="1142600"/>
            <a:ext cx="8520600" cy="3416400"/>
          </a:xfrm>
          <a:prstGeom prst="rect">
            <a:avLst/>
          </a:prstGeom>
        </p:spPr>
        <p:txBody>
          <a:bodyPr anchorCtr="0" anchor="t" bIns="91425" lIns="91425" spcFirstLastPara="1" rIns="91425" wrap="square" tIns="91425">
            <a:normAutofit/>
          </a:bodyPr>
          <a:lstStyle/>
          <a:p>
            <a:pPr indent="0" lvl="0" marL="1371600" rtl="0" algn="l">
              <a:spcBef>
                <a:spcPts val="0"/>
              </a:spcBef>
              <a:spcAft>
                <a:spcPts val="0"/>
              </a:spcAft>
              <a:buNone/>
            </a:pPr>
            <a:r>
              <a:rPr lang="ja"/>
              <a:t>男5人女2人，男18発話，女4発話</a:t>
            </a:r>
            <a:endParaRPr/>
          </a:p>
          <a:p>
            <a:pPr indent="0" lvl="0" marL="1371600" rtl="0" algn="l">
              <a:spcBef>
                <a:spcPts val="1200"/>
              </a:spcBef>
              <a:spcAft>
                <a:spcPts val="1200"/>
              </a:spcAft>
              <a:buNone/>
            </a:pPr>
            <a:r>
              <a:rPr lang="ja"/>
              <a:t>照合発話対は231(同一話者38対，異話者193対)</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結果</a:t>
            </a:r>
            <a:endParaRPr/>
          </a:p>
        </p:txBody>
      </p:sp>
      <p:sp>
        <p:nvSpPr>
          <p:cNvPr id="238" name="Google Shape;238;p34"/>
          <p:cNvSpPr txBox="1"/>
          <p:nvPr>
            <p:ph idx="1" type="body"/>
          </p:nvPr>
        </p:nvSpPr>
        <p:spPr>
          <a:xfrm>
            <a:off x="311700" y="6846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ja"/>
              <a:t>　　　</a:t>
            </a:r>
            <a:r>
              <a:rPr lang="ja"/>
              <a:t>マスクなし</a:t>
            </a:r>
            <a:r>
              <a:rPr lang="ja"/>
              <a:t>(EER:0.238)                         </a:t>
            </a:r>
            <a:r>
              <a:rPr lang="ja"/>
              <a:t>マスクあり</a:t>
            </a:r>
            <a:r>
              <a:rPr lang="ja"/>
              <a:t>(EER:0.263)</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ja"/>
              <a:t>                                                  </a:t>
            </a:r>
            <a:endParaRPr/>
          </a:p>
        </p:txBody>
      </p:sp>
      <p:pic>
        <p:nvPicPr>
          <p:cNvPr id="239" name="Google Shape;239;p34"/>
          <p:cNvPicPr preferRelativeResize="0"/>
          <p:nvPr/>
        </p:nvPicPr>
        <p:blipFill>
          <a:blip r:embed="rId3">
            <a:alphaModFix/>
          </a:blip>
          <a:stretch>
            <a:fillRect/>
          </a:stretch>
        </p:blipFill>
        <p:spPr>
          <a:xfrm>
            <a:off x="640250" y="1768141"/>
            <a:ext cx="3442724" cy="2337722"/>
          </a:xfrm>
          <a:prstGeom prst="rect">
            <a:avLst/>
          </a:prstGeom>
          <a:noFill/>
          <a:ln>
            <a:noFill/>
          </a:ln>
        </p:spPr>
      </p:pic>
      <p:pic>
        <p:nvPicPr>
          <p:cNvPr id="240" name="Google Shape;240;p34"/>
          <p:cNvPicPr preferRelativeResize="0"/>
          <p:nvPr/>
        </p:nvPicPr>
        <p:blipFill>
          <a:blip r:embed="rId4">
            <a:alphaModFix/>
          </a:blip>
          <a:stretch>
            <a:fillRect/>
          </a:stretch>
        </p:blipFill>
        <p:spPr>
          <a:xfrm>
            <a:off x="4625625" y="1768150"/>
            <a:ext cx="3442724" cy="2337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結果・考察</a:t>
            </a:r>
            <a:endParaRPr/>
          </a:p>
        </p:txBody>
      </p:sp>
      <p:sp>
        <p:nvSpPr>
          <p:cNvPr id="246" name="Google Shape;24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マスク無しの時と比較して, マスクありの時の方がEERが上がったことがわかる. </a:t>
            </a:r>
            <a:endParaRPr/>
          </a:p>
          <a:p>
            <a:pPr indent="0" lvl="0" marL="0" rtl="0" algn="l">
              <a:spcBef>
                <a:spcPts val="1200"/>
              </a:spcBef>
              <a:spcAft>
                <a:spcPts val="0"/>
              </a:spcAft>
              <a:buNone/>
            </a:pPr>
            <a:r>
              <a:rPr lang="ja"/>
              <a:t>→マスクにより声が籠ることが関係しているのではないかと考えられる.</a:t>
            </a:r>
            <a:endParaRPr/>
          </a:p>
          <a:p>
            <a:pPr indent="0" lvl="0" marL="0" rtl="0" algn="l">
              <a:spcBef>
                <a:spcPts val="1200"/>
              </a:spcBef>
              <a:spcAft>
                <a:spcPts val="1200"/>
              </a:spcAft>
              <a:buNone/>
            </a:pPr>
            <a:r>
              <a:rPr lang="ja"/>
              <a:t>しかし, 今回の実験ではデータ数が少ないことや, 発話内容が発話者によらず異なることから, 必ずしもマスクの有無による影響のみであるとは言い切れない.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txBox="1"/>
          <p:nvPr>
            <p:ph type="ctrTitle"/>
          </p:nvPr>
        </p:nvSpPr>
        <p:spPr>
          <a:xfrm>
            <a:off x="311700" y="744575"/>
            <a:ext cx="8520600" cy="1021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ja" sz="4300"/>
              <a:t>実験内容</a:t>
            </a:r>
            <a:endParaRPr sz="4300"/>
          </a:p>
        </p:txBody>
      </p:sp>
      <p:sp>
        <p:nvSpPr>
          <p:cNvPr id="252" name="Google Shape;252;p36"/>
          <p:cNvSpPr txBox="1"/>
          <p:nvPr>
            <p:ph idx="1" type="subTitle"/>
          </p:nvPr>
        </p:nvSpPr>
        <p:spPr>
          <a:xfrm>
            <a:off x="311700" y="1669475"/>
            <a:ext cx="8520600" cy="1957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ja"/>
              <a:t>デバイス機器（パソコンとスマートフォン）の違いによる話者照合の精度の違いを調査する</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条件</a:t>
            </a:r>
            <a:endParaRPr/>
          </a:p>
        </p:txBody>
      </p:sp>
      <p:sp>
        <p:nvSpPr>
          <p:cNvPr id="258" name="Google Shape;25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1371600" rtl="0" algn="l">
              <a:spcBef>
                <a:spcPts val="0"/>
              </a:spcBef>
              <a:spcAft>
                <a:spcPts val="0"/>
              </a:spcAft>
              <a:buNone/>
            </a:pPr>
            <a:r>
              <a:rPr lang="ja"/>
              <a:t>男3人女3人，男16発話(6+7+3)，女15発話(6+6+3)</a:t>
            </a:r>
            <a:endParaRPr/>
          </a:p>
          <a:p>
            <a:pPr indent="0" lvl="0" marL="1371600" rtl="0" algn="l">
              <a:spcBef>
                <a:spcPts val="1200"/>
              </a:spcBef>
              <a:spcAft>
                <a:spcPts val="1200"/>
              </a:spcAft>
              <a:buNone/>
            </a:pPr>
            <a:r>
              <a:rPr lang="ja"/>
              <a:t>照合発話対は465(同一話者62対，異話者393対)</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結果</a:t>
            </a:r>
            <a:endParaRPr/>
          </a:p>
        </p:txBody>
      </p:sp>
      <p:sp>
        <p:nvSpPr>
          <p:cNvPr id="264" name="Google Shape;264;p38"/>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それぞれのError Rate Curve</a:t>
            </a:r>
            <a:endParaRPr/>
          </a:p>
          <a:p>
            <a:pPr indent="0" lvl="0" marL="0" rtl="0" algn="l">
              <a:spcBef>
                <a:spcPts val="1200"/>
              </a:spcBef>
              <a:spcAft>
                <a:spcPts val="0"/>
              </a:spcAft>
              <a:buNone/>
            </a:pPr>
            <a:r>
              <a:rPr lang="ja"/>
              <a:t>　　　パソコン(</a:t>
            </a:r>
            <a:r>
              <a:rPr lang="ja"/>
              <a:t>EER:0.111)                         </a:t>
            </a:r>
            <a:r>
              <a:rPr lang="ja"/>
              <a:t>スマートフォン(EER:0.066)</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ja"/>
              <a:t>                                                  </a:t>
            </a:r>
            <a:endParaRPr/>
          </a:p>
        </p:txBody>
      </p:sp>
      <p:pic>
        <p:nvPicPr>
          <p:cNvPr id="265" name="Google Shape;265;p38"/>
          <p:cNvPicPr preferRelativeResize="0"/>
          <p:nvPr/>
        </p:nvPicPr>
        <p:blipFill>
          <a:blip r:embed="rId3">
            <a:alphaModFix/>
          </a:blip>
          <a:stretch>
            <a:fillRect/>
          </a:stretch>
        </p:blipFill>
        <p:spPr>
          <a:xfrm>
            <a:off x="311699" y="2111524"/>
            <a:ext cx="3614325" cy="2457350"/>
          </a:xfrm>
          <a:prstGeom prst="rect">
            <a:avLst/>
          </a:prstGeom>
          <a:noFill/>
          <a:ln>
            <a:noFill/>
          </a:ln>
        </p:spPr>
      </p:pic>
      <p:pic>
        <p:nvPicPr>
          <p:cNvPr id="266" name="Google Shape;266;p38"/>
          <p:cNvPicPr preferRelativeResize="0"/>
          <p:nvPr/>
        </p:nvPicPr>
        <p:blipFill>
          <a:blip r:embed="rId4">
            <a:alphaModFix/>
          </a:blip>
          <a:stretch>
            <a:fillRect/>
          </a:stretch>
        </p:blipFill>
        <p:spPr>
          <a:xfrm>
            <a:off x="4572000" y="2111525"/>
            <a:ext cx="3442734" cy="2340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結果・考察</a:t>
            </a:r>
            <a:endParaRPr/>
          </a:p>
        </p:txBody>
      </p:sp>
      <p:sp>
        <p:nvSpPr>
          <p:cNvPr id="272" name="Google Shape;272;p39"/>
          <p:cNvSpPr txBox="1"/>
          <p:nvPr>
            <p:ph idx="1" type="body"/>
          </p:nvPr>
        </p:nvSpPr>
        <p:spPr>
          <a:xfrm>
            <a:off x="311700" y="11428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パソコンで録音した音声よりスマートフォンで録音した音声の方がEERが低いため、照合精度が高いと分かった。</a:t>
            </a:r>
            <a:endParaRPr/>
          </a:p>
          <a:p>
            <a:pPr indent="0" lvl="0" marL="0" rtl="0" algn="l">
              <a:spcBef>
                <a:spcPts val="1200"/>
              </a:spcBef>
              <a:spcAft>
                <a:spcPts val="0"/>
              </a:spcAft>
              <a:buNone/>
            </a:pPr>
            <a:r>
              <a:rPr lang="ja"/>
              <a:t>しかし、それぞれの音声の長さや発話のタイミングが異なるため、あまり正しく検証できていないかもしれない。</a:t>
            </a:r>
            <a:endParaRPr/>
          </a:p>
          <a:p>
            <a:pPr indent="0" lvl="0" marL="0" rtl="0" algn="l">
              <a:spcBef>
                <a:spcPts val="1200"/>
              </a:spcBef>
              <a:spcAft>
                <a:spcPts val="0"/>
              </a:spcAft>
              <a:buNone/>
            </a:pPr>
            <a:r>
              <a:rPr lang="ja"/>
              <a:t>また、以下のようにパソコンとスマートフォンで</a:t>
            </a:r>
            <a:r>
              <a:rPr lang="ja"/>
              <a:t>機器特有のノイズなど、</a:t>
            </a:r>
            <a:r>
              <a:rPr lang="ja"/>
              <a:t>含まれる周波数成分に違いがあった。</a:t>
            </a:r>
            <a:endParaRPr/>
          </a:p>
          <a:p>
            <a:pPr indent="0" lvl="0" marL="0" rtl="0" algn="l">
              <a:spcBef>
                <a:spcPts val="1200"/>
              </a:spcBef>
              <a:spcAft>
                <a:spcPts val="1200"/>
              </a:spcAft>
              <a:buNone/>
            </a:pPr>
            <a:r>
              <a:rPr lang="ja"/>
              <a:t>PC　　　　　　　　　　　　　　　　　スマホ</a:t>
            </a:r>
            <a:endParaRPr/>
          </a:p>
        </p:txBody>
      </p:sp>
      <p:pic>
        <p:nvPicPr>
          <p:cNvPr id="273" name="Google Shape;273;p39"/>
          <p:cNvPicPr preferRelativeResize="0"/>
          <p:nvPr/>
        </p:nvPicPr>
        <p:blipFill>
          <a:blip r:embed="rId3">
            <a:alphaModFix/>
          </a:blip>
          <a:stretch>
            <a:fillRect/>
          </a:stretch>
        </p:blipFill>
        <p:spPr>
          <a:xfrm>
            <a:off x="212300" y="4355825"/>
            <a:ext cx="3931827" cy="681525"/>
          </a:xfrm>
          <a:prstGeom prst="rect">
            <a:avLst/>
          </a:prstGeom>
          <a:noFill/>
          <a:ln>
            <a:noFill/>
          </a:ln>
        </p:spPr>
      </p:pic>
      <p:pic>
        <p:nvPicPr>
          <p:cNvPr id="274" name="Google Shape;274;p39"/>
          <p:cNvPicPr preferRelativeResize="0"/>
          <p:nvPr/>
        </p:nvPicPr>
        <p:blipFill>
          <a:blip r:embed="rId4">
            <a:alphaModFix/>
          </a:blip>
          <a:stretch>
            <a:fillRect/>
          </a:stretch>
        </p:blipFill>
        <p:spPr>
          <a:xfrm>
            <a:off x="4374833" y="4374002"/>
            <a:ext cx="4525015" cy="645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再検証①</a:t>
            </a:r>
            <a:endParaRPr/>
          </a:p>
        </p:txBody>
      </p:sp>
      <p:sp>
        <p:nvSpPr>
          <p:cNvPr id="280" name="Google Shape;280;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lang="ja" sz="2800"/>
              <a:t>発話のタイミングを揃えて</a:t>
            </a:r>
            <a:r>
              <a:rPr lang="ja" sz="2800"/>
              <a:t>精度の違いを調査する</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ja" sz="1800">
                <a:solidFill>
                  <a:schemeClr val="dk2"/>
                </a:solidFill>
              </a:rPr>
              <a:t>発話開始のタイミングとファイルの長さを揃える</a:t>
            </a:r>
            <a:endParaRPr/>
          </a:p>
        </p:txBody>
      </p:sp>
      <p:sp>
        <p:nvSpPr>
          <p:cNvPr id="286" name="Google Shape;286;p41"/>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87" name="Google Shape;287;p41"/>
          <p:cNvPicPr preferRelativeResize="0"/>
          <p:nvPr/>
        </p:nvPicPr>
        <p:blipFill>
          <a:blip r:embed="rId3">
            <a:alphaModFix/>
          </a:blip>
          <a:stretch>
            <a:fillRect/>
          </a:stretch>
        </p:blipFill>
        <p:spPr>
          <a:xfrm>
            <a:off x="112075" y="1587075"/>
            <a:ext cx="4336175" cy="2621924"/>
          </a:xfrm>
          <a:prstGeom prst="rect">
            <a:avLst/>
          </a:prstGeom>
          <a:noFill/>
          <a:ln>
            <a:noFill/>
          </a:ln>
        </p:spPr>
      </p:pic>
      <p:pic>
        <p:nvPicPr>
          <p:cNvPr id="288" name="Google Shape;288;p41"/>
          <p:cNvPicPr preferRelativeResize="0"/>
          <p:nvPr/>
        </p:nvPicPr>
        <p:blipFill>
          <a:blip r:embed="rId4">
            <a:alphaModFix/>
          </a:blip>
          <a:stretch>
            <a:fillRect/>
          </a:stretch>
        </p:blipFill>
        <p:spPr>
          <a:xfrm>
            <a:off x="4617300" y="2735100"/>
            <a:ext cx="4410826" cy="2241375"/>
          </a:xfrm>
          <a:prstGeom prst="rect">
            <a:avLst/>
          </a:prstGeom>
          <a:noFill/>
          <a:ln>
            <a:noFill/>
          </a:ln>
        </p:spPr>
      </p:pic>
      <p:sp>
        <p:nvSpPr>
          <p:cNvPr id="289" name="Google Shape;289;p41"/>
          <p:cNvSpPr/>
          <p:nvPr/>
        </p:nvSpPr>
        <p:spPr>
          <a:xfrm rot="5400000">
            <a:off x="4672500" y="1831650"/>
            <a:ext cx="777600" cy="7026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論文を読んで学んだことがら</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話者認識の基礎知識</a:t>
            </a:r>
            <a:endParaRPr/>
          </a:p>
          <a:p>
            <a:pPr indent="-317500" lvl="1" marL="914400" rtl="0" algn="l">
              <a:spcBef>
                <a:spcPts val="0"/>
              </a:spcBef>
              <a:spcAft>
                <a:spcPts val="0"/>
              </a:spcAft>
              <a:buSzPts val="1400"/>
              <a:buChar char="○"/>
            </a:pPr>
            <a:r>
              <a:rPr lang="ja"/>
              <a:t>短時間フーリエ変換(STFT)とは何か，またその特性 </a:t>
            </a:r>
            <a:r>
              <a:rPr lang="ja" sz="1300"/>
              <a:t>[1]</a:t>
            </a:r>
            <a:endParaRPr sz="1300"/>
          </a:p>
          <a:p>
            <a:pPr indent="-317500" lvl="1" marL="914400" rtl="0" algn="l">
              <a:spcBef>
                <a:spcPts val="0"/>
              </a:spcBef>
              <a:spcAft>
                <a:spcPts val="0"/>
              </a:spcAft>
              <a:buSzPts val="1400"/>
              <a:buChar char="○"/>
            </a:pPr>
            <a:r>
              <a:rPr lang="ja"/>
              <a:t>話者認識の評価指標: EER，DCF，ROC曲線</a:t>
            </a:r>
            <a:endParaRPr/>
          </a:p>
          <a:p>
            <a:pPr indent="-342900" lvl="0" marL="457200" rtl="0" algn="l">
              <a:spcBef>
                <a:spcPts val="0"/>
              </a:spcBef>
              <a:spcAft>
                <a:spcPts val="0"/>
              </a:spcAft>
              <a:buSzPts val="1800"/>
              <a:buChar char="●"/>
            </a:pPr>
            <a:r>
              <a:rPr lang="ja"/>
              <a:t>話者認識の研究の動向</a:t>
            </a:r>
            <a:r>
              <a:rPr lang="ja" sz="1300"/>
              <a:t>[2]</a:t>
            </a:r>
            <a:r>
              <a:rPr lang="ja"/>
              <a:t>と最新手法</a:t>
            </a:r>
            <a:r>
              <a:rPr lang="ja" sz="1300"/>
              <a:t>[3]</a:t>
            </a:r>
            <a:endParaRPr sz="1300"/>
          </a:p>
          <a:p>
            <a:pPr indent="-317500" lvl="1" marL="914400" rtl="0" algn="l">
              <a:spcBef>
                <a:spcPts val="0"/>
              </a:spcBef>
              <a:spcAft>
                <a:spcPts val="0"/>
              </a:spcAft>
              <a:buSzPts val="1400"/>
              <a:buChar char="○"/>
            </a:pPr>
            <a:r>
              <a:rPr lang="ja"/>
              <a:t>国際動向</a:t>
            </a:r>
            <a:endParaRPr sz="1000"/>
          </a:p>
          <a:p>
            <a:pPr indent="-317500" lvl="1" marL="914400" rtl="0" algn="l">
              <a:spcBef>
                <a:spcPts val="0"/>
              </a:spcBef>
              <a:spcAft>
                <a:spcPts val="0"/>
              </a:spcAft>
              <a:buSzPts val="1400"/>
              <a:buChar char="○"/>
            </a:pPr>
            <a:r>
              <a:rPr lang="ja"/>
              <a:t>法科学分野における動向</a:t>
            </a:r>
            <a:endParaRPr/>
          </a:p>
          <a:p>
            <a:pPr indent="-317500" lvl="1" marL="914400" rtl="0" algn="l">
              <a:spcBef>
                <a:spcPts val="0"/>
              </a:spcBef>
              <a:spcAft>
                <a:spcPts val="0"/>
              </a:spcAft>
              <a:buSzPts val="1400"/>
              <a:buChar char="○"/>
            </a:pPr>
            <a:r>
              <a:rPr lang="ja"/>
              <a:t>ロバストネスについて</a:t>
            </a:r>
            <a:endParaRPr/>
          </a:p>
          <a:p>
            <a:pPr indent="-317500" lvl="1" marL="914400" rtl="0" algn="l">
              <a:spcBef>
                <a:spcPts val="0"/>
              </a:spcBef>
              <a:spcAft>
                <a:spcPts val="0"/>
              </a:spcAft>
              <a:buSzPts val="1400"/>
              <a:buChar char="○"/>
            </a:pPr>
            <a:r>
              <a:rPr lang="ja"/>
              <a:t>話者認識で用いる機械学習</a:t>
            </a:r>
            <a:endParaRPr/>
          </a:p>
          <a:p>
            <a:pPr indent="-317500" lvl="2" marL="1371600" rtl="0" algn="l">
              <a:spcBef>
                <a:spcPts val="0"/>
              </a:spcBef>
              <a:spcAft>
                <a:spcPts val="0"/>
              </a:spcAft>
              <a:buSzPts val="1400"/>
              <a:buChar char="■"/>
            </a:pPr>
            <a:r>
              <a:rPr lang="ja"/>
              <a:t>過去に試みられていたアプローチ</a:t>
            </a:r>
            <a:endParaRPr/>
          </a:p>
          <a:p>
            <a:pPr indent="-317500" lvl="2" marL="1371600" rtl="0" algn="l">
              <a:spcBef>
                <a:spcPts val="0"/>
              </a:spcBef>
              <a:spcAft>
                <a:spcPts val="0"/>
              </a:spcAft>
              <a:buSzPts val="1400"/>
              <a:buChar char="■"/>
            </a:pPr>
            <a:r>
              <a:rPr lang="ja"/>
              <a:t>最新手法</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ph type="title"/>
          </p:nvPr>
        </p:nvSpPr>
        <p:spPr>
          <a:xfrm>
            <a:off x="311700" y="280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結果</a:t>
            </a:r>
            <a:endParaRPr/>
          </a:p>
        </p:txBody>
      </p:sp>
      <p:sp>
        <p:nvSpPr>
          <p:cNvPr id="295" name="Google Shape;295;p42"/>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96" name="Google Shape;296;p42"/>
          <p:cNvSpPr txBox="1"/>
          <p:nvPr/>
        </p:nvSpPr>
        <p:spPr>
          <a:xfrm>
            <a:off x="311700" y="897550"/>
            <a:ext cx="4260300" cy="42459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ja" sz="1800">
                <a:solidFill>
                  <a:schemeClr val="dk2"/>
                </a:solidFill>
              </a:rPr>
              <a:t>音声が不揃い</a:t>
            </a:r>
            <a:endParaRPr sz="1800">
              <a:solidFill>
                <a:schemeClr val="dk2"/>
              </a:solidFill>
            </a:endParaRPr>
          </a:p>
          <a:p>
            <a:pPr indent="0" lvl="0" marL="0" rtl="0" algn="l">
              <a:lnSpc>
                <a:spcPct val="115000"/>
              </a:lnSpc>
              <a:spcBef>
                <a:spcPts val="1200"/>
              </a:spcBef>
              <a:spcAft>
                <a:spcPts val="0"/>
              </a:spcAft>
              <a:buNone/>
            </a:pPr>
            <a:r>
              <a:rPr lang="ja" sz="1800">
                <a:solidFill>
                  <a:schemeClr val="dk2"/>
                </a:solidFill>
              </a:rPr>
              <a:t>パソコン(</a:t>
            </a:r>
            <a:r>
              <a:rPr lang="ja" sz="1800">
                <a:solidFill>
                  <a:schemeClr val="dk2"/>
                </a:solidFill>
              </a:rPr>
              <a:t>EER:0.111)</a:t>
            </a:r>
            <a:endParaRPr sz="1800">
              <a:solidFill>
                <a:schemeClr val="dk2"/>
              </a:solidFill>
            </a:endParaRPr>
          </a:p>
          <a:p>
            <a:pPr indent="0" lvl="0" marL="0" rtl="0" algn="l">
              <a:lnSpc>
                <a:spcPct val="115000"/>
              </a:lnSpc>
              <a:spcBef>
                <a:spcPts val="1200"/>
              </a:spcBef>
              <a:spcAft>
                <a:spcPts val="0"/>
              </a:spcAft>
              <a:buNone/>
            </a:pPr>
            <a:r>
              <a:t/>
            </a:r>
            <a:endParaRPr sz="1800">
              <a:solidFill>
                <a:schemeClr val="dk2"/>
              </a:solidFill>
            </a:endParaRPr>
          </a:p>
          <a:p>
            <a:pPr indent="0" lvl="0" marL="0" rtl="0" algn="l">
              <a:lnSpc>
                <a:spcPct val="115000"/>
              </a:lnSpc>
              <a:spcBef>
                <a:spcPts val="1200"/>
              </a:spcBef>
              <a:spcAft>
                <a:spcPts val="0"/>
              </a:spcAft>
              <a:buNone/>
            </a:pPr>
            <a:r>
              <a:t/>
            </a:r>
            <a:endParaRPr sz="1800">
              <a:solidFill>
                <a:schemeClr val="dk2"/>
              </a:solidFill>
            </a:endParaRPr>
          </a:p>
          <a:p>
            <a:pPr indent="0" lvl="0" marL="0" rtl="0" algn="l">
              <a:lnSpc>
                <a:spcPct val="115000"/>
              </a:lnSpc>
              <a:spcBef>
                <a:spcPts val="1200"/>
              </a:spcBef>
              <a:spcAft>
                <a:spcPts val="0"/>
              </a:spcAft>
              <a:buNone/>
            </a:pPr>
            <a:r>
              <a:t/>
            </a:r>
            <a:endParaRPr sz="1800">
              <a:solidFill>
                <a:schemeClr val="dk2"/>
              </a:solidFill>
            </a:endParaRPr>
          </a:p>
          <a:p>
            <a:pPr indent="0" lvl="0" marL="0" rtl="0" algn="l">
              <a:lnSpc>
                <a:spcPct val="115000"/>
              </a:lnSpc>
              <a:spcBef>
                <a:spcPts val="1200"/>
              </a:spcBef>
              <a:spcAft>
                <a:spcPts val="0"/>
              </a:spcAft>
              <a:buNone/>
            </a:pPr>
            <a:r>
              <a:rPr lang="ja" sz="1800">
                <a:solidFill>
                  <a:schemeClr val="dk2"/>
                </a:solidFill>
              </a:rPr>
              <a:t>スマートフォン(</a:t>
            </a:r>
            <a:r>
              <a:rPr lang="ja" sz="1800">
                <a:solidFill>
                  <a:schemeClr val="dk2"/>
                </a:solidFill>
              </a:rPr>
              <a:t>EER:0.066)</a:t>
            </a:r>
            <a:endParaRPr sz="1800">
              <a:solidFill>
                <a:schemeClr val="dk2"/>
              </a:solidFill>
            </a:endParaRPr>
          </a:p>
          <a:p>
            <a:pPr indent="0" lvl="0" marL="0" rtl="0" algn="l">
              <a:lnSpc>
                <a:spcPct val="115000"/>
              </a:lnSpc>
              <a:spcBef>
                <a:spcPts val="1200"/>
              </a:spcBef>
              <a:spcAft>
                <a:spcPts val="1200"/>
              </a:spcAft>
              <a:buClr>
                <a:schemeClr val="dk1"/>
              </a:buClr>
              <a:buSzPts val="1100"/>
              <a:buFont typeface="Arial"/>
              <a:buNone/>
            </a:pPr>
            <a:r>
              <a:t/>
            </a:r>
            <a:endParaRPr sz="1800">
              <a:solidFill>
                <a:schemeClr val="dk2"/>
              </a:solidFill>
            </a:endParaRPr>
          </a:p>
        </p:txBody>
      </p:sp>
      <p:sp>
        <p:nvSpPr>
          <p:cNvPr id="297" name="Google Shape;297;p42"/>
          <p:cNvSpPr txBox="1"/>
          <p:nvPr/>
        </p:nvSpPr>
        <p:spPr>
          <a:xfrm>
            <a:off x="4572000" y="897450"/>
            <a:ext cx="4260300" cy="42459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ja" sz="1800">
                <a:solidFill>
                  <a:schemeClr val="dk2"/>
                </a:solidFill>
              </a:rPr>
              <a:t>音声揃え済</a:t>
            </a:r>
            <a:endParaRPr sz="1800">
              <a:solidFill>
                <a:schemeClr val="dk2"/>
              </a:solidFill>
            </a:endParaRPr>
          </a:p>
          <a:p>
            <a:pPr indent="0" lvl="0" marL="0" rtl="0" algn="l">
              <a:lnSpc>
                <a:spcPct val="115000"/>
              </a:lnSpc>
              <a:spcBef>
                <a:spcPts val="1200"/>
              </a:spcBef>
              <a:spcAft>
                <a:spcPts val="0"/>
              </a:spcAft>
              <a:buNone/>
            </a:pPr>
            <a:r>
              <a:rPr lang="ja" sz="1800">
                <a:solidFill>
                  <a:schemeClr val="dk2"/>
                </a:solidFill>
              </a:rPr>
              <a:t>パソコン(</a:t>
            </a:r>
            <a:r>
              <a:rPr lang="ja" sz="1800">
                <a:solidFill>
                  <a:schemeClr val="dk2"/>
                </a:solidFill>
              </a:rPr>
              <a:t>EER:0.158)</a:t>
            </a:r>
            <a:endParaRPr sz="1800">
              <a:solidFill>
                <a:schemeClr val="dk2"/>
              </a:solidFill>
            </a:endParaRPr>
          </a:p>
          <a:p>
            <a:pPr indent="0" lvl="0" marL="0" rtl="0" algn="l">
              <a:lnSpc>
                <a:spcPct val="115000"/>
              </a:lnSpc>
              <a:spcBef>
                <a:spcPts val="1200"/>
              </a:spcBef>
              <a:spcAft>
                <a:spcPts val="0"/>
              </a:spcAft>
              <a:buNone/>
            </a:pPr>
            <a:r>
              <a:t/>
            </a:r>
            <a:endParaRPr sz="1800">
              <a:solidFill>
                <a:schemeClr val="dk2"/>
              </a:solidFill>
            </a:endParaRPr>
          </a:p>
          <a:p>
            <a:pPr indent="0" lvl="0" marL="0" rtl="0" algn="l">
              <a:lnSpc>
                <a:spcPct val="115000"/>
              </a:lnSpc>
              <a:spcBef>
                <a:spcPts val="1200"/>
              </a:spcBef>
              <a:spcAft>
                <a:spcPts val="0"/>
              </a:spcAft>
              <a:buNone/>
            </a:pPr>
            <a:r>
              <a:t/>
            </a:r>
            <a:endParaRPr sz="1800">
              <a:solidFill>
                <a:schemeClr val="dk2"/>
              </a:solidFill>
            </a:endParaRPr>
          </a:p>
          <a:p>
            <a:pPr indent="0" lvl="0" marL="0" rtl="0" algn="l">
              <a:lnSpc>
                <a:spcPct val="115000"/>
              </a:lnSpc>
              <a:spcBef>
                <a:spcPts val="1200"/>
              </a:spcBef>
              <a:spcAft>
                <a:spcPts val="0"/>
              </a:spcAft>
              <a:buNone/>
            </a:pPr>
            <a:r>
              <a:t/>
            </a:r>
            <a:endParaRPr sz="1800">
              <a:solidFill>
                <a:schemeClr val="dk2"/>
              </a:solidFill>
            </a:endParaRPr>
          </a:p>
          <a:p>
            <a:pPr indent="0" lvl="0" marL="0" rtl="0" algn="l">
              <a:lnSpc>
                <a:spcPct val="115000"/>
              </a:lnSpc>
              <a:spcBef>
                <a:spcPts val="1200"/>
              </a:spcBef>
              <a:spcAft>
                <a:spcPts val="1200"/>
              </a:spcAft>
              <a:buNone/>
            </a:pPr>
            <a:r>
              <a:rPr lang="ja" sz="1800">
                <a:solidFill>
                  <a:schemeClr val="dk2"/>
                </a:solidFill>
              </a:rPr>
              <a:t>スマートフォン(</a:t>
            </a:r>
            <a:r>
              <a:rPr lang="ja" sz="1800">
                <a:solidFill>
                  <a:schemeClr val="dk2"/>
                </a:solidFill>
              </a:rPr>
              <a:t>EER:0.092)</a:t>
            </a:r>
            <a:endParaRPr sz="1800">
              <a:solidFill>
                <a:schemeClr val="dk2"/>
              </a:solidFill>
            </a:endParaRPr>
          </a:p>
        </p:txBody>
      </p:sp>
      <p:pic>
        <p:nvPicPr>
          <p:cNvPr id="298" name="Google Shape;298;p42"/>
          <p:cNvPicPr preferRelativeResize="0"/>
          <p:nvPr/>
        </p:nvPicPr>
        <p:blipFill>
          <a:blip r:embed="rId3">
            <a:alphaModFix/>
          </a:blip>
          <a:stretch>
            <a:fillRect/>
          </a:stretch>
        </p:blipFill>
        <p:spPr>
          <a:xfrm>
            <a:off x="387900" y="1746500"/>
            <a:ext cx="2198323" cy="1488827"/>
          </a:xfrm>
          <a:prstGeom prst="rect">
            <a:avLst/>
          </a:prstGeom>
          <a:noFill/>
          <a:ln>
            <a:noFill/>
          </a:ln>
        </p:spPr>
      </p:pic>
      <p:pic>
        <p:nvPicPr>
          <p:cNvPr id="299" name="Google Shape;299;p42"/>
          <p:cNvPicPr preferRelativeResize="0"/>
          <p:nvPr/>
        </p:nvPicPr>
        <p:blipFill rotWithShape="1">
          <a:blip r:embed="rId4">
            <a:alphaModFix/>
          </a:blip>
          <a:srcRect b="0" l="0" r="0" t="0"/>
          <a:stretch/>
        </p:blipFill>
        <p:spPr>
          <a:xfrm>
            <a:off x="387902" y="3654525"/>
            <a:ext cx="2198323" cy="1488820"/>
          </a:xfrm>
          <a:prstGeom prst="rect">
            <a:avLst/>
          </a:prstGeom>
          <a:noFill/>
          <a:ln>
            <a:noFill/>
          </a:ln>
        </p:spPr>
      </p:pic>
      <p:pic>
        <p:nvPicPr>
          <p:cNvPr id="300" name="Google Shape;300;p42"/>
          <p:cNvPicPr preferRelativeResize="0"/>
          <p:nvPr/>
        </p:nvPicPr>
        <p:blipFill rotWithShape="1">
          <a:blip r:embed="rId5">
            <a:alphaModFix/>
          </a:blip>
          <a:srcRect b="0" l="39" r="29" t="0"/>
          <a:stretch/>
        </p:blipFill>
        <p:spPr>
          <a:xfrm>
            <a:off x="4648200" y="1746505"/>
            <a:ext cx="2198323" cy="1488820"/>
          </a:xfrm>
          <a:prstGeom prst="rect">
            <a:avLst/>
          </a:prstGeom>
          <a:noFill/>
          <a:ln>
            <a:noFill/>
          </a:ln>
        </p:spPr>
      </p:pic>
      <p:pic>
        <p:nvPicPr>
          <p:cNvPr id="301" name="Google Shape;301;p42"/>
          <p:cNvPicPr preferRelativeResize="0"/>
          <p:nvPr/>
        </p:nvPicPr>
        <p:blipFill rotWithShape="1">
          <a:blip r:embed="rId6">
            <a:alphaModFix/>
          </a:blip>
          <a:srcRect b="0" l="39" r="29" t="0"/>
          <a:stretch/>
        </p:blipFill>
        <p:spPr>
          <a:xfrm>
            <a:off x="4648202" y="3654525"/>
            <a:ext cx="2198323" cy="148882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結果・考察</a:t>
            </a:r>
            <a:endParaRPr/>
          </a:p>
        </p:txBody>
      </p:sp>
      <p:sp>
        <p:nvSpPr>
          <p:cNvPr id="307" name="Google Shape;307;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lang="ja"/>
              <a:t>発話タイミングと音声ファイルの長さを調整したところ，照合のEERがおよそ3~4ポイント増加した．</a:t>
            </a:r>
            <a:endParaRPr/>
          </a:p>
          <a:p>
            <a:pPr indent="0" lvl="0" marL="0" rtl="0" algn="l">
              <a:spcBef>
                <a:spcPts val="1200"/>
              </a:spcBef>
              <a:spcAft>
                <a:spcPts val="0"/>
              </a:spcAft>
              <a:buNone/>
            </a:pPr>
            <a:r>
              <a:rPr lang="ja"/>
              <a:t>録音環境以外の差異がほぼ無くなったため，音声調整後の値が本来の照合精度を表していると考えられる</a:t>
            </a:r>
            <a:r>
              <a:rPr lang="ja"/>
              <a:t>．</a:t>
            </a:r>
            <a:endParaRPr/>
          </a:p>
          <a:p>
            <a:pPr indent="0" lvl="0" marL="0" rtl="0" algn="l">
              <a:spcBef>
                <a:spcPts val="1200"/>
              </a:spcBef>
              <a:spcAft>
                <a:spcPts val="0"/>
              </a:spcAft>
              <a:buNone/>
            </a:pPr>
            <a:r>
              <a:rPr lang="ja"/>
              <a:t>デバイス間の照合精度を比較すると，スマートフォンの方が精度が良いことが分かる．</a:t>
            </a:r>
            <a:endParaRPr/>
          </a:p>
          <a:p>
            <a:pPr indent="0" lvl="0" marL="0" rtl="0" algn="l">
              <a:spcBef>
                <a:spcPts val="1200"/>
              </a:spcBef>
              <a:spcAft>
                <a:spcPts val="0"/>
              </a:spcAft>
              <a:buNone/>
            </a:pPr>
            <a:r>
              <a:rPr lang="ja"/>
              <a:t>デバイスの性能はパソコンの方が高いため，音声に載るノイズが相対的に少なくなり，照合精度が上がると想定していたが，そのようにはならなかった．</a:t>
            </a:r>
            <a:endParaRPr/>
          </a:p>
          <a:p>
            <a:pPr indent="0" lvl="0" marL="0" rtl="0" algn="l">
              <a:spcBef>
                <a:spcPts val="1200"/>
              </a:spcBef>
              <a:spcAft>
                <a:spcPts val="1200"/>
              </a:spcAft>
              <a:buClr>
                <a:schemeClr val="dk1"/>
              </a:buClr>
              <a:buSzPct val="61111"/>
              <a:buFont typeface="Arial"/>
              <a:buNone/>
            </a:pPr>
            <a:r>
              <a:rPr lang="ja"/>
              <a:t>スマートフォンは音声通話が主とした機能の1つだが，パソコンはそうではなく補助的な機能である．このため，録音回路の性能はパソコンの方が高いが，マイクの性能自体はスマートフォンの方が高い可能性が考えられる．</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再検証②</a:t>
            </a:r>
            <a:endParaRPr/>
          </a:p>
        </p:txBody>
      </p:sp>
      <p:sp>
        <p:nvSpPr>
          <p:cNvPr id="313" name="Google Shape;313;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a:t> </a:t>
            </a:r>
            <a:r>
              <a:rPr lang="ja" sz="2400"/>
              <a:t>音声にフィルタ（ローパスフィルタ、バンドパスフィルタ、ハイパスフィルタ）を適用して，精度の変化を調査する</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条件</a:t>
            </a:r>
            <a:endParaRPr/>
          </a:p>
        </p:txBody>
      </p:sp>
      <p:sp>
        <p:nvSpPr>
          <p:cNvPr id="319" name="Google Shape;319;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1371600" rtl="0" algn="l">
              <a:spcBef>
                <a:spcPts val="0"/>
              </a:spcBef>
              <a:spcAft>
                <a:spcPts val="0"/>
              </a:spcAft>
              <a:buNone/>
            </a:pPr>
            <a:r>
              <a:rPr lang="ja"/>
              <a:t>男6人女3人，男16発話(6+7+3+6+6)，女15発話(6+6+3)</a:t>
            </a:r>
            <a:endParaRPr/>
          </a:p>
          <a:p>
            <a:pPr indent="0" lvl="0" marL="1371600" rtl="0" algn="l">
              <a:spcBef>
                <a:spcPts val="1200"/>
              </a:spcBef>
              <a:spcAft>
                <a:spcPts val="0"/>
              </a:spcAft>
              <a:buNone/>
            </a:pPr>
            <a:r>
              <a:rPr lang="ja"/>
              <a:t>照合発話対は1176(同一話者117対，異話者1059対)</a:t>
            </a:r>
            <a:endParaRPr/>
          </a:p>
          <a:p>
            <a:pPr indent="0" lvl="0" marL="1371600" rtl="0" algn="l">
              <a:spcBef>
                <a:spcPts val="1200"/>
              </a:spcBef>
              <a:spcAft>
                <a:spcPts val="0"/>
              </a:spcAft>
              <a:buNone/>
            </a:pPr>
            <a:r>
              <a:t/>
            </a:r>
            <a:endParaRPr/>
          </a:p>
          <a:p>
            <a:pPr indent="0" lvl="0" marL="0" rtl="0" algn="l">
              <a:spcBef>
                <a:spcPts val="1200"/>
              </a:spcBef>
              <a:spcAft>
                <a:spcPts val="0"/>
              </a:spcAft>
              <a:buNone/>
            </a:pPr>
            <a:r>
              <a:rPr lang="ja"/>
              <a:t>適用するフィルタは以下の通り</a:t>
            </a:r>
            <a:endParaRPr/>
          </a:p>
          <a:p>
            <a:pPr indent="-342900" lvl="0" marL="457200" rtl="0" algn="l">
              <a:spcBef>
                <a:spcPts val="1200"/>
              </a:spcBef>
              <a:spcAft>
                <a:spcPts val="0"/>
              </a:spcAft>
              <a:buSzPts val="1800"/>
              <a:buChar char="●"/>
            </a:pPr>
            <a:r>
              <a:rPr lang="ja"/>
              <a:t>50, 300, 3400, 7000Hzのハイパスフィルタとローパスフィルタ</a:t>
            </a:r>
            <a:endParaRPr/>
          </a:p>
          <a:p>
            <a:pPr indent="-342900" lvl="0" marL="457200" rtl="0" algn="l">
              <a:spcBef>
                <a:spcPts val="0"/>
              </a:spcBef>
              <a:spcAft>
                <a:spcPts val="0"/>
              </a:spcAft>
              <a:buSzPts val="1800"/>
              <a:buChar char="●"/>
            </a:pPr>
            <a:r>
              <a:rPr lang="ja"/>
              <a:t>50~7000Hz(VoLTE規格), 300~3400Hz(標準規格), 50~3400Hz, 300~7000Hz のバンドパスフィルタ</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6"/>
          <p:cNvSpPr txBox="1"/>
          <p:nvPr>
            <p:ph type="title"/>
          </p:nvPr>
        </p:nvSpPr>
        <p:spPr>
          <a:xfrm>
            <a:off x="311700" y="168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フィルタごとにまとめた結果</a:t>
            </a:r>
            <a:endParaRPr/>
          </a:p>
        </p:txBody>
      </p:sp>
      <p:sp>
        <p:nvSpPr>
          <p:cNvPr id="325" name="Google Shape;325;p46"/>
          <p:cNvSpPr txBox="1"/>
          <p:nvPr>
            <p:ph idx="1" type="body"/>
          </p:nvPr>
        </p:nvSpPr>
        <p:spPr>
          <a:xfrm>
            <a:off x="311700" y="876375"/>
            <a:ext cx="8520600" cy="384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ローパスフィルタのEER</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ja"/>
              <a:t>それぞれの周波数におけるパソコンのスペクトログラム</a:t>
            </a:r>
            <a:endParaRPr/>
          </a:p>
          <a:p>
            <a:pPr indent="0" lvl="0" marL="0" rtl="0" algn="l">
              <a:spcBef>
                <a:spcPts val="1200"/>
              </a:spcBef>
              <a:spcAft>
                <a:spcPts val="1200"/>
              </a:spcAft>
              <a:buNone/>
            </a:pPr>
            <a:r>
              <a:t/>
            </a:r>
            <a:endParaRPr/>
          </a:p>
        </p:txBody>
      </p:sp>
      <p:graphicFrame>
        <p:nvGraphicFramePr>
          <p:cNvPr id="326" name="Google Shape;326;p46"/>
          <p:cNvGraphicFramePr/>
          <p:nvPr/>
        </p:nvGraphicFramePr>
        <p:xfrm>
          <a:off x="0" y="1253775"/>
          <a:ext cx="3000000" cy="3000000"/>
        </p:xfrm>
        <a:graphic>
          <a:graphicData uri="http://schemas.openxmlformats.org/drawingml/2006/table">
            <a:tbl>
              <a:tblPr>
                <a:noFill/>
                <a:tableStyleId>{077DDD6E-932F-449C-82DB-1B5D4A15E07A}</a:tableStyleId>
              </a:tblPr>
              <a:tblGrid>
                <a:gridCol w="1524000"/>
                <a:gridCol w="1524000"/>
                <a:gridCol w="1524000"/>
                <a:gridCol w="1524000"/>
                <a:gridCol w="1524000"/>
                <a:gridCol w="1524000"/>
              </a:tblGrid>
              <a:tr h="51185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ja"/>
                        <a:t>フィルタなし</a:t>
                      </a:r>
                      <a:endParaRPr/>
                    </a:p>
                  </a:txBody>
                  <a:tcPr marT="91425" marB="91425" marR="91425" marL="91425">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ja"/>
                        <a:t>~50Hz</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ja"/>
                        <a:t>~300Hz</a:t>
                      </a:r>
                      <a:endParaRPr/>
                    </a:p>
                  </a:txBody>
                  <a:tcPr marT="91425" marB="91425" marR="91425" marL="91425"/>
                </a:tc>
                <a:tc>
                  <a:txBody>
                    <a:bodyPr/>
                    <a:lstStyle/>
                    <a:p>
                      <a:pPr indent="0" lvl="0" marL="0" rtl="0" algn="ctr">
                        <a:spcBef>
                          <a:spcPts val="0"/>
                        </a:spcBef>
                        <a:spcAft>
                          <a:spcPts val="0"/>
                        </a:spcAft>
                        <a:buNone/>
                      </a:pPr>
                      <a:r>
                        <a:rPr lang="ja"/>
                        <a:t>~3400Hz</a:t>
                      </a:r>
                      <a:endParaRPr/>
                    </a:p>
                  </a:txBody>
                  <a:tcPr marT="91425" marB="91425" marR="91425" marL="91425"/>
                </a:tc>
                <a:tc>
                  <a:txBody>
                    <a:bodyPr/>
                    <a:lstStyle/>
                    <a:p>
                      <a:pPr indent="0" lvl="0" marL="0" rtl="0" algn="ctr">
                        <a:spcBef>
                          <a:spcPts val="0"/>
                        </a:spcBef>
                        <a:spcAft>
                          <a:spcPts val="0"/>
                        </a:spcAft>
                        <a:buNone/>
                      </a:pPr>
                      <a:r>
                        <a:rPr lang="ja"/>
                        <a:t>~7000Hz</a:t>
                      </a:r>
                      <a:endParaRPr/>
                    </a:p>
                  </a:txBody>
                  <a:tcPr marT="91425" marB="91425" marR="91425" marL="91425"/>
                </a:tc>
              </a:tr>
              <a:tr h="516725">
                <a:tc>
                  <a:txBody>
                    <a:bodyPr/>
                    <a:lstStyle/>
                    <a:p>
                      <a:pPr indent="0" lvl="0" marL="0" rtl="0" algn="ctr">
                        <a:spcBef>
                          <a:spcPts val="0"/>
                        </a:spcBef>
                        <a:spcAft>
                          <a:spcPts val="0"/>
                        </a:spcAft>
                        <a:buNone/>
                      </a:pPr>
                      <a:r>
                        <a:rPr lang="ja"/>
                        <a:t>パソコン</a:t>
                      </a:r>
                      <a:endParaRPr/>
                    </a:p>
                  </a:txBody>
                  <a:tcPr marT="91425" marB="91425" marR="91425" marL="91425"/>
                </a:tc>
                <a:tc>
                  <a:txBody>
                    <a:bodyPr/>
                    <a:lstStyle/>
                    <a:p>
                      <a:pPr indent="0" lvl="0" marL="0" rtl="0" algn="ctr">
                        <a:spcBef>
                          <a:spcPts val="0"/>
                        </a:spcBef>
                        <a:spcAft>
                          <a:spcPts val="0"/>
                        </a:spcAft>
                        <a:buNone/>
                      </a:pPr>
                      <a:r>
                        <a:rPr lang="ja" sz="2000"/>
                        <a:t>0.179</a:t>
                      </a:r>
                      <a:endParaRPr sz="2000"/>
                    </a:p>
                  </a:txBody>
                  <a:tcPr marT="91425" marB="91425" marR="91425" marL="91425">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ja" sz="2000"/>
                        <a:t>0.350</a:t>
                      </a:r>
                      <a:endParaRPr sz="2000"/>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ja" sz="2000"/>
                        <a:t>0.241</a:t>
                      </a:r>
                      <a:endParaRPr sz="2000"/>
                    </a:p>
                  </a:txBody>
                  <a:tcPr marT="91425" marB="91425" marR="91425" marL="91425"/>
                </a:tc>
                <a:tc>
                  <a:txBody>
                    <a:bodyPr/>
                    <a:lstStyle/>
                    <a:p>
                      <a:pPr indent="0" lvl="0" marL="0" rtl="0" algn="ctr">
                        <a:spcBef>
                          <a:spcPts val="0"/>
                        </a:spcBef>
                        <a:spcAft>
                          <a:spcPts val="0"/>
                        </a:spcAft>
                        <a:buNone/>
                      </a:pPr>
                      <a:r>
                        <a:rPr b="1" lang="ja" sz="2000"/>
                        <a:t>0.171</a:t>
                      </a:r>
                      <a:endParaRPr b="1" sz="2000"/>
                    </a:p>
                  </a:txBody>
                  <a:tcPr marT="91425" marB="91425" marR="91425" marL="91425"/>
                </a:tc>
                <a:tc>
                  <a:txBody>
                    <a:bodyPr/>
                    <a:lstStyle/>
                    <a:p>
                      <a:pPr indent="0" lvl="0" marL="0" rtl="0" algn="ctr">
                        <a:spcBef>
                          <a:spcPts val="0"/>
                        </a:spcBef>
                        <a:spcAft>
                          <a:spcPts val="0"/>
                        </a:spcAft>
                        <a:buNone/>
                      </a:pPr>
                      <a:r>
                        <a:rPr lang="ja" sz="2000"/>
                        <a:t>0.180</a:t>
                      </a:r>
                      <a:endParaRPr sz="2000"/>
                    </a:p>
                  </a:txBody>
                  <a:tcPr marT="91425" marB="91425" marR="91425" marL="91425"/>
                </a:tc>
              </a:tr>
              <a:tr h="516725">
                <a:tc>
                  <a:txBody>
                    <a:bodyPr/>
                    <a:lstStyle/>
                    <a:p>
                      <a:pPr indent="0" lvl="0" marL="0" rtl="0" algn="ctr">
                        <a:spcBef>
                          <a:spcPts val="0"/>
                        </a:spcBef>
                        <a:spcAft>
                          <a:spcPts val="0"/>
                        </a:spcAft>
                        <a:buNone/>
                      </a:pPr>
                      <a:r>
                        <a:rPr lang="ja"/>
                        <a:t>スマートフォン</a:t>
                      </a:r>
                      <a:endParaRPr/>
                    </a:p>
                  </a:txBody>
                  <a:tcPr marT="91425" marB="91425" marR="91425" marL="91425"/>
                </a:tc>
                <a:tc>
                  <a:txBody>
                    <a:bodyPr/>
                    <a:lstStyle/>
                    <a:p>
                      <a:pPr indent="0" lvl="0" marL="0" rtl="0" algn="ctr">
                        <a:spcBef>
                          <a:spcPts val="0"/>
                        </a:spcBef>
                        <a:spcAft>
                          <a:spcPts val="0"/>
                        </a:spcAft>
                        <a:buNone/>
                      </a:pPr>
                      <a:r>
                        <a:rPr lang="ja" sz="2000"/>
                        <a:t>0.111</a:t>
                      </a:r>
                      <a:endParaRPr sz="2000"/>
                    </a:p>
                  </a:txBody>
                  <a:tcPr marT="91425" marB="91425" marR="91425" marL="91425">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ja" sz="2000"/>
                        <a:t>0.331</a:t>
                      </a:r>
                      <a:endParaRPr sz="2000"/>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ja" sz="2000"/>
                        <a:t>0.188</a:t>
                      </a:r>
                      <a:endParaRPr sz="2000"/>
                    </a:p>
                  </a:txBody>
                  <a:tcPr marT="91425" marB="91425" marR="91425" marL="91425"/>
                </a:tc>
                <a:tc>
                  <a:txBody>
                    <a:bodyPr/>
                    <a:lstStyle/>
                    <a:p>
                      <a:pPr indent="0" lvl="0" marL="0" rtl="0" algn="ctr">
                        <a:spcBef>
                          <a:spcPts val="0"/>
                        </a:spcBef>
                        <a:spcAft>
                          <a:spcPts val="0"/>
                        </a:spcAft>
                        <a:buNone/>
                      </a:pPr>
                      <a:r>
                        <a:rPr lang="ja" sz="2000"/>
                        <a:t>0.137</a:t>
                      </a:r>
                      <a:endParaRPr sz="2000"/>
                    </a:p>
                  </a:txBody>
                  <a:tcPr marT="91425" marB="91425" marR="91425" marL="91425"/>
                </a:tc>
                <a:tc>
                  <a:txBody>
                    <a:bodyPr/>
                    <a:lstStyle/>
                    <a:p>
                      <a:pPr indent="0" lvl="0" marL="0" rtl="0" algn="ctr">
                        <a:spcBef>
                          <a:spcPts val="0"/>
                        </a:spcBef>
                        <a:spcAft>
                          <a:spcPts val="0"/>
                        </a:spcAft>
                        <a:buNone/>
                      </a:pPr>
                      <a:r>
                        <a:rPr b="1" lang="ja" sz="2000"/>
                        <a:t>0.112</a:t>
                      </a:r>
                      <a:endParaRPr b="1" sz="2000"/>
                    </a:p>
                  </a:txBody>
                  <a:tcPr marT="91425" marB="91425" marR="91425" marL="91425"/>
                </a:tc>
              </a:tr>
            </a:tbl>
          </a:graphicData>
        </a:graphic>
      </p:graphicFrame>
      <p:pic>
        <p:nvPicPr>
          <p:cNvPr id="327" name="Google Shape;327;p46"/>
          <p:cNvPicPr preferRelativeResize="0"/>
          <p:nvPr/>
        </p:nvPicPr>
        <p:blipFill>
          <a:blip r:embed="rId3">
            <a:alphaModFix/>
          </a:blip>
          <a:stretch>
            <a:fillRect/>
          </a:stretch>
        </p:blipFill>
        <p:spPr>
          <a:xfrm>
            <a:off x="1307900" y="3252800"/>
            <a:ext cx="1520788" cy="1328576"/>
          </a:xfrm>
          <a:prstGeom prst="rect">
            <a:avLst/>
          </a:prstGeom>
          <a:noFill/>
          <a:ln>
            <a:noFill/>
          </a:ln>
        </p:spPr>
      </p:pic>
      <p:pic>
        <p:nvPicPr>
          <p:cNvPr id="328" name="Google Shape;328;p46"/>
          <p:cNvPicPr preferRelativeResize="0"/>
          <p:nvPr/>
        </p:nvPicPr>
        <p:blipFill>
          <a:blip r:embed="rId4">
            <a:alphaModFix/>
          </a:blip>
          <a:stretch>
            <a:fillRect/>
          </a:stretch>
        </p:blipFill>
        <p:spPr>
          <a:xfrm>
            <a:off x="2893200" y="3252797"/>
            <a:ext cx="1678800" cy="1328577"/>
          </a:xfrm>
          <a:prstGeom prst="rect">
            <a:avLst/>
          </a:prstGeom>
          <a:noFill/>
          <a:ln>
            <a:noFill/>
          </a:ln>
        </p:spPr>
      </p:pic>
      <p:pic>
        <p:nvPicPr>
          <p:cNvPr id="329" name="Google Shape;329;p46"/>
          <p:cNvPicPr preferRelativeResize="0"/>
          <p:nvPr/>
        </p:nvPicPr>
        <p:blipFill>
          <a:blip r:embed="rId5">
            <a:alphaModFix/>
          </a:blip>
          <a:stretch>
            <a:fillRect/>
          </a:stretch>
        </p:blipFill>
        <p:spPr>
          <a:xfrm>
            <a:off x="4508500" y="3252800"/>
            <a:ext cx="1678800" cy="1328576"/>
          </a:xfrm>
          <a:prstGeom prst="rect">
            <a:avLst/>
          </a:prstGeom>
          <a:noFill/>
          <a:ln>
            <a:noFill/>
          </a:ln>
        </p:spPr>
      </p:pic>
      <p:pic>
        <p:nvPicPr>
          <p:cNvPr id="330" name="Google Shape;330;p46"/>
          <p:cNvPicPr preferRelativeResize="0"/>
          <p:nvPr/>
        </p:nvPicPr>
        <p:blipFill>
          <a:blip r:embed="rId6">
            <a:alphaModFix/>
          </a:blip>
          <a:stretch>
            <a:fillRect/>
          </a:stretch>
        </p:blipFill>
        <p:spPr>
          <a:xfrm>
            <a:off x="5941200" y="3252800"/>
            <a:ext cx="1678800" cy="1328575"/>
          </a:xfrm>
          <a:prstGeom prst="rect">
            <a:avLst/>
          </a:prstGeom>
          <a:noFill/>
          <a:ln>
            <a:noFill/>
          </a:ln>
        </p:spPr>
      </p:pic>
      <p:pic>
        <p:nvPicPr>
          <p:cNvPr id="331" name="Google Shape;331;p46"/>
          <p:cNvPicPr preferRelativeResize="0"/>
          <p:nvPr/>
        </p:nvPicPr>
        <p:blipFill>
          <a:blip r:embed="rId7">
            <a:alphaModFix/>
          </a:blip>
          <a:stretch>
            <a:fillRect/>
          </a:stretch>
        </p:blipFill>
        <p:spPr>
          <a:xfrm>
            <a:off x="7465200" y="3252800"/>
            <a:ext cx="1678800" cy="1328575"/>
          </a:xfrm>
          <a:prstGeom prst="rect">
            <a:avLst/>
          </a:prstGeom>
          <a:noFill/>
          <a:ln>
            <a:noFill/>
          </a:ln>
        </p:spPr>
      </p:pic>
      <p:pic>
        <p:nvPicPr>
          <p:cNvPr id="332" name="Google Shape;332;p46" title="ymgt-A_pc_01.wav">
            <a:hlinkClick r:id="rId8"/>
          </p:cNvPr>
          <p:cNvPicPr preferRelativeResize="0"/>
          <p:nvPr/>
        </p:nvPicPr>
        <p:blipFill>
          <a:blip r:embed="rId9">
            <a:alphaModFix/>
          </a:blip>
          <a:stretch>
            <a:fillRect/>
          </a:stretch>
        </p:blipFill>
        <p:spPr>
          <a:xfrm>
            <a:off x="2041175" y="4759550"/>
            <a:ext cx="269825" cy="269825"/>
          </a:xfrm>
          <a:prstGeom prst="rect">
            <a:avLst/>
          </a:prstGeom>
          <a:noFill/>
          <a:ln>
            <a:noFill/>
          </a:ln>
        </p:spPr>
      </p:pic>
      <p:pic>
        <p:nvPicPr>
          <p:cNvPr id="333" name="Google Shape;333;p46" title="50pc.wav">
            <a:hlinkClick r:id="rId10"/>
          </p:cNvPr>
          <p:cNvPicPr preferRelativeResize="0"/>
          <p:nvPr/>
        </p:nvPicPr>
        <p:blipFill>
          <a:blip r:embed="rId9">
            <a:alphaModFix/>
          </a:blip>
          <a:stretch>
            <a:fillRect/>
          </a:stretch>
        </p:blipFill>
        <p:spPr>
          <a:xfrm>
            <a:off x="3756300" y="4759550"/>
            <a:ext cx="269825" cy="269825"/>
          </a:xfrm>
          <a:prstGeom prst="rect">
            <a:avLst/>
          </a:prstGeom>
          <a:noFill/>
          <a:ln>
            <a:noFill/>
          </a:ln>
        </p:spPr>
      </p:pic>
      <p:pic>
        <p:nvPicPr>
          <p:cNvPr id="334" name="Google Shape;334;p46" title="300pc.wav">
            <a:hlinkClick r:id="rId11"/>
          </p:cNvPr>
          <p:cNvPicPr preferRelativeResize="0"/>
          <p:nvPr/>
        </p:nvPicPr>
        <p:blipFill>
          <a:blip r:embed="rId9">
            <a:alphaModFix/>
          </a:blip>
          <a:stretch>
            <a:fillRect/>
          </a:stretch>
        </p:blipFill>
        <p:spPr>
          <a:xfrm>
            <a:off x="5212975" y="4759550"/>
            <a:ext cx="269825" cy="269825"/>
          </a:xfrm>
          <a:prstGeom prst="rect">
            <a:avLst/>
          </a:prstGeom>
          <a:noFill/>
          <a:ln>
            <a:noFill/>
          </a:ln>
        </p:spPr>
      </p:pic>
      <p:pic>
        <p:nvPicPr>
          <p:cNvPr id="335" name="Google Shape;335;p46" title="3400pc.wav">
            <a:hlinkClick r:id="rId12"/>
          </p:cNvPr>
          <p:cNvPicPr preferRelativeResize="0"/>
          <p:nvPr/>
        </p:nvPicPr>
        <p:blipFill>
          <a:blip r:embed="rId9">
            <a:alphaModFix/>
          </a:blip>
          <a:stretch>
            <a:fillRect/>
          </a:stretch>
        </p:blipFill>
        <p:spPr>
          <a:xfrm>
            <a:off x="6738525" y="4759550"/>
            <a:ext cx="269825" cy="269825"/>
          </a:xfrm>
          <a:prstGeom prst="rect">
            <a:avLst/>
          </a:prstGeom>
          <a:noFill/>
          <a:ln>
            <a:noFill/>
          </a:ln>
        </p:spPr>
      </p:pic>
      <p:pic>
        <p:nvPicPr>
          <p:cNvPr id="336" name="Google Shape;336;p46" title="7000pc.wav">
            <a:hlinkClick r:id="rId13"/>
          </p:cNvPr>
          <p:cNvPicPr preferRelativeResize="0"/>
          <p:nvPr/>
        </p:nvPicPr>
        <p:blipFill>
          <a:blip r:embed="rId9">
            <a:alphaModFix/>
          </a:blip>
          <a:stretch>
            <a:fillRect/>
          </a:stretch>
        </p:blipFill>
        <p:spPr>
          <a:xfrm>
            <a:off x="8264075" y="4759550"/>
            <a:ext cx="269825" cy="269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7"/>
          <p:cNvSpPr txBox="1"/>
          <p:nvPr>
            <p:ph type="title"/>
          </p:nvPr>
        </p:nvSpPr>
        <p:spPr>
          <a:xfrm>
            <a:off x="311700" y="155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フィルタごとにまとめた結果</a:t>
            </a:r>
            <a:endParaRPr/>
          </a:p>
        </p:txBody>
      </p:sp>
      <p:sp>
        <p:nvSpPr>
          <p:cNvPr id="342" name="Google Shape;342;p47"/>
          <p:cNvSpPr txBox="1"/>
          <p:nvPr>
            <p:ph idx="1" type="body"/>
          </p:nvPr>
        </p:nvSpPr>
        <p:spPr>
          <a:xfrm>
            <a:off x="311700" y="728225"/>
            <a:ext cx="8520600" cy="384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ハイパスフィルタのEER</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ja"/>
              <a:t>それぞれの周波数におけるパソコンのスペクトログラム</a:t>
            </a:r>
            <a:endParaRPr/>
          </a:p>
        </p:txBody>
      </p:sp>
      <p:graphicFrame>
        <p:nvGraphicFramePr>
          <p:cNvPr id="343" name="Google Shape;343;p47"/>
          <p:cNvGraphicFramePr/>
          <p:nvPr/>
        </p:nvGraphicFramePr>
        <p:xfrm>
          <a:off x="0" y="1153175"/>
          <a:ext cx="3000000" cy="3000000"/>
        </p:xfrm>
        <a:graphic>
          <a:graphicData uri="http://schemas.openxmlformats.org/drawingml/2006/table">
            <a:tbl>
              <a:tblPr>
                <a:noFill/>
                <a:tableStyleId>{077DDD6E-932F-449C-82DB-1B5D4A15E07A}</a:tableStyleId>
              </a:tblPr>
              <a:tblGrid>
                <a:gridCol w="1524000"/>
                <a:gridCol w="1524000"/>
                <a:gridCol w="1524000"/>
                <a:gridCol w="1524000"/>
                <a:gridCol w="1524000"/>
                <a:gridCol w="1524000"/>
              </a:tblGrid>
              <a:tr h="51185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ja"/>
                        <a:t>フィルタなし</a:t>
                      </a:r>
                      <a:endParaRPr/>
                    </a:p>
                  </a:txBody>
                  <a:tcPr marT="91425" marB="91425" marR="91425" marL="91425">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ja"/>
                        <a:t>50Hz</a:t>
                      </a:r>
                      <a:r>
                        <a:rPr lang="ja">
                          <a:solidFill>
                            <a:srgbClr val="000000"/>
                          </a:solidFill>
                        </a:rPr>
                        <a:t>~</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ja"/>
                        <a:t>300Hz</a:t>
                      </a:r>
                      <a:r>
                        <a:rPr lang="ja">
                          <a:solidFill>
                            <a:srgbClr val="000000"/>
                          </a:solidFill>
                        </a:rPr>
                        <a:t>~</a:t>
                      </a:r>
                      <a:endParaRPr/>
                    </a:p>
                  </a:txBody>
                  <a:tcPr marT="91425" marB="91425" marR="91425" marL="91425"/>
                </a:tc>
                <a:tc>
                  <a:txBody>
                    <a:bodyPr/>
                    <a:lstStyle/>
                    <a:p>
                      <a:pPr indent="0" lvl="0" marL="0" rtl="0" algn="ctr">
                        <a:spcBef>
                          <a:spcPts val="0"/>
                        </a:spcBef>
                        <a:spcAft>
                          <a:spcPts val="0"/>
                        </a:spcAft>
                        <a:buNone/>
                      </a:pPr>
                      <a:r>
                        <a:rPr lang="ja"/>
                        <a:t>3400Hz</a:t>
                      </a:r>
                      <a:r>
                        <a:rPr lang="ja">
                          <a:solidFill>
                            <a:srgbClr val="000000"/>
                          </a:solidFill>
                        </a:rPr>
                        <a:t>~</a:t>
                      </a:r>
                      <a:endParaRPr/>
                    </a:p>
                  </a:txBody>
                  <a:tcPr marT="91425" marB="91425" marR="91425" marL="91425"/>
                </a:tc>
                <a:tc>
                  <a:txBody>
                    <a:bodyPr/>
                    <a:lstStyle/>
                    <a:p>
                      <a:pPr indent="0" lvl="0" marL="0" rtl="0" algn="ctr">
                        <a:spcBef>
                          <a:spcPts val="0"/>
                        </a:spcBef>
                        <a:spcAft>
                          <a:spcPts val="0"/>
                        </a:spcAft>
                        <a:buNone/>
                      </a:pPr>
                      <a:r>
                        <a:rPr lang="ja"/>
                        <a:t>7000Hz</a:t>
                      </a:r>
                      <a:r>
                        <a:rPr lang="ja">
                          <a:solidFill>
                            <a:srgbClr val="000000"/>
                          </a:solidFill>
                        </a:rPr>
                        <a:t>~</a:t>
                      </a:r>
                      <a:endParaRPr/>
                    </a:p>
                  </a:txBody>
                  <a:tcPr marT="91425" marB="91425" marR="91425" marL="91425"/>
                </a:tc>
              </a:tr>
              <a:tr h="516725">
                <a:tc>
                  <a:txBody>
                    <a:bodyPr/>
                    <a:lstStyle/>
                    <a:p>
                      <a:pPr indent="0" lvl="0" marL="0" rtl="0" algn="ctr">
                        <a:spcBef>
                          <a:spcPts val="0"/>
                        </a:spcBef>
                        <a:spcAft>
                          <a:spcPts val="0"/>
                        </a:spcAft>
                        <a:buNone/>
                      </a:pPr>
                      <a:r>
                        <a:rPr lang="ja"/>
                        <a:t>パソコン</a:t>
                      </a:r>
                      <a:endParaRPr/>
                    </a:p>
                  </a:txBody>
                  <a:tcPr marT="91425" marB="91425" marR="91425" marL="91425"/>
                </a:tc>
                <a:tc>
                  <a:txBody>
                    <a:bodyPr/>
                    <a:lstStyle/>
                    <a:p>
                      <a:pPr indent="0" lvl="0" marL="0" rtl="0" algn="ctr">
                        <a:spcBef>
                          <a:spcPts val="0"/>
                        </a:spcBef>
                        <a:spcAft>
                          <a:spcPts val="0"/>
                        </a:spcAft>
                        <a:buNone/>
                      </a:pPr>
                      <a:r>
                        <a:rPr lang="ja" sz="2000"/>
                        <a:t>0.179</a:t>
                      </a:r>
                      <a:endParaRPr sz="2000"/>
                    </a:p>
                  </a:txBody>
                  <a:tcPr marT="91425" marB="91425" marR="91425" marL="91425">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b="1" lang="ja" sz="2000"/>
                        <a:t>0.180</a:t>
                      </a:r>
                      <a:endParaRPr b="1" sz="2000"/>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ja" sz="2000"/>
                        <a:t>0.180</a:t>
                      </a:r>
                      <a:endParaRPr sz="2000"/>
                    </a:p>
                  </a:txBody>
                  <a:tcPr marT="91425" marB="91425" marR="91425" marL="91425"/>
                </a:tc>
                <a:tc>
                  <a:txBody>
                    <a:bodyPr/>
                    <a:lstStyle/>
                    <a:p>
                      <a:pPr indent="0" lvl="0" marL="0" rtl="0" algn="ctr">
                        <a:spcBef>
                          <a:spcPts val="0"/>
                        </a:spcBef>
                        <a:spcAft>
                          <a:spcPts val="0"/>
                        </a:spcAft>
                        <a:buNone/>
                      </a:pPr>
                      <a:r>
                        <a:rPr lang="ja" sz="2000"/>
                        <a:t>0.368</a:t>
                      </a:r>
                      <a:endParaRPr sz="2000"/>
                    </a:p>
                  </a:txBody>
                  <a:tcPr marT="91425" marB="91425" marR="91425" marL="91425"/>
                </a:tc>
                <a:tc>
                  <a:txBody>
                    <a:bodyPr/>
                    <a:lstStyle/>
                    <a:p>
                      <a:pPr indent="0" lvl="0" marL="0" rtl="0" algn="ctr">
                        <a:spcBef>
                          <a:spcPts val="0"/>
                        </a:spcBef>
                        <a:spcAft>
                          <a:spcPts val="0"/>
                        </a:spcAft>
                        <a:buNone/>
                      </a:pPr>
                      <a:r>
                        <a:rPr lang="ja" sz="2000"/>
                        <a:t>0.506</a:t>
                      </a:r>
                      <a:endParaRPr sz="2000"/>
                    </a:p>
                  </a:txBody>
                  <a:tcPr marT="91425" marB="91425" marR="91425" marL="91425"/>
                </a:tc>
              </a:tr>
              <a:tr h="516725">
                <a:tc>
                  <a:txBody>
                    <a:bodyPr/>
                    <a:lstStyle/>
                    <a:p>
                      <a:pPr indent="0" lvl="0" marL="0" rtl="0" algn="ctr">
                        <a:spcBef>
                          <a:spcPts val="0"/>
                        </a:spcBef>
                        <a:spcAft>
                          <a:spcPts val="0"/>
                        </a:spcAft>
                        <a:buNone/>
                      </a:pPr>
                      <a:r>
                        <a:rPr lang="ja"/>
                        <a:t>スマートフォン</a:t>
                      </a:r>
                      <a:endParaRPr/>
                    </a:p>
                  </a:txBody>
                  <a:tcPr marT="91425" marB="91425" marR="91425" marL="91425"/>
                </a:tc>
                <a:tc>
                  <a:txBody>
                    <a:bodyPr/>
                    <a:lstStyle/>
                    <a:p>
                      <a:pPr indent="0" lvl="0" marL="0" rtl="0" algn="ctr">
                        <a:spcBef>
                          <a:spcPts val="0"/>
                        </a:spcBef>
                        <a:spcAft>
                          <a:spcPts val="0"/>
                        </a:spcAft>
                        <a:buNone/>
                      </a:pPr>
                      <a:r>
                        <a:rPr lang="ja" sz="2000"/>
                        <a:t>0.111</a:t>
                      </a:r>
                      <a:endParaRPr sz="2000"/>
                    </a:p>
                  </a:txBody>
                  <a:tcPr marT="91425" marB="91425" marR="91425" marL="91425">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b="1" lang="ja" sz="2000"/>
                        <a:t>0.111</a:t>
                      </a:r>
                      <a:endParaRPr b="1" sz="2000"/>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ja" sz="2000"/>
                        <a:t>0.114</a:t>
                      </a:r>
                      <a:endParaRPr sz="2000"/>
                    </a:p>
                  </a:txBody>
                  <a:tcPr marT="91425" marB="91425" marR="91425" marL="91425"/>
                </a:tc>
                <a:tc>
                  <a:txBody>
                    <a:bodyPr/>
                    <a:lstStyle/>
                    <a:p>
                      <a:pPr indent="0" lvl="0" marL="0" rtl="0" algn="ctr">
                        <a:spcBef>
                          <a:spcPts val="0"/>
                        </a:spcBef>
                        <a:spcAft>
                          <a:spcPts val="0"/>
                        </a:spcAft>
                        <a:buNone/>
                      </a:pPr>
                      <a:r>
                        <a:rPr lang="ja" sz="2000"/>
                        <a:t>0.316</a:t>
                      </a:r>
                      <a:endParaRPr sz="2000"/>
                    </a:p>
                  </a:txBody>
                  <a:tcPr marT="91425" marB="91425" marR="91425" marL="91425"/>
                </a:tc>
                <a:tc>
                  <a:txBody>
                    <a:bodyPr/>
                    <a:lstStyle/>
                    <a:p>
                      <a:pPr indent="0" lvl="0" marL="0" rtl="0" algn="ctr">
                        <a:spcBef>
                          <a:spcPts val="0"/>
                        </a:spcBef>
                        <a:spcAft>
                          <a:spcPts val="0"/>
                        </a:spcAft>
                        <a:buNone/>
                      </a:pPr>
                      <a:r>
                        <a:rPr lang="ja" sz="2000"/>
                        <a:t>0.485</a:t>
                      </a:r>
                      <a:endParaRPr sz="2000"/>
                    </a:p>
                  </a:txBody>
                  <a:tcPr marT="91425" marB="91425" marR="91425" marL="91425"/>
                </a:tc>
              </a:tr>
            </a:tbl>
          </a:graphicData>
        </a:graphic>
      </p:graphicFrame>
      <p:pic>
        <p:nvPicPr>
          <p:cNvPr id="344" name="Google Shape;344;p47"/>
          <p:cNvPicPr preferRelativeResize="0"/>
          <p:nvPr/>
        </p:nvPicPr>
        <p:blipFill rotWithShape="1">
          <a:blip r:embed="rId3">
            <a:alphaModFix/>
          </a:blip>
          <a:srcRect b="0" l="3297" r="3297" t="0"/>
          <a:stretch/>
        </p:blipFill>
        <p:spPr>
          <a:xfrm>
            <a:off x="1573075" y="3186975"/>
            <a:ext cx="1573458" cy="1263375"/>
          </a:xfrm>
          <a:prstGeom prst="rect">
            <a:avLst/>
          </a:prstGeom>
          <a:noFill/>
          <a:ln>
            <a:noFill/>
          </a:ln>
        </p:spPr>
      </p:pic>
      <p:pic>
        <p:nvPicPr>
          <p:cNvPr id="345" name="Google Shape;345;p47"/>
          <p:cNvPicPr preferRelativeResize="0"/>
          <p:nvPr/>
        </p:nvPicPr>
        <p:blipFill rotWithShape="1">
          <a:blip r:embed="rId4">
            <a:alphaModFix/>
          </a:blip>
          <a:srcRect b="0" l="3297" r="3297" t="0"/>
          <a:stretch/>
        </p:blipFill>
        <p:spPr>
          <a:xfrm>
            <a:off x="2936227" y="3190013"/>
            <a:ext cx="1573448" cy="1263372"/>
          </a:xfrm>
          <a:prstGeom prst="rect">
            <a:avLst/>
          </a:prstGeom>
          <a:noFill/>
          <a:ln>
            <a:noFill/>
          </a:ln>
        </p:spPr>
      </p:pic>
      <p:pic>
        <p:nvPicPr>
          <p:cNvPr id="346" name="Google Shape;346;p47"/>
          <p:cNvPicPr preferRelativeResize="0"/>
          <p:nvPr/>
        </p:nvPicPr>
        <p:blipFill rotWithShape="1">
          <a:blip r:embed="rId5">
            <a:alphaModFix/>
          </a:blip>
          <a:srcRect b="0" l="3297" r="3297" t="0"/>
          <a:stretch/>
        </p:blipFill>
        <p:spPr>
          <a:xfrm>
            <a:off x="4509675" y="3186997"/>
            <a:ext cx="1573448" cy="1263333"/>
          </a:xfrm>
          <a:prstGeom prst="rect">
            <a:avLst/>
          </a:prstGeom>
          <a:noFill/>
          <a:ln>
            <a:noFill/>
          </a:ln>
        </p:spPr>
      </p:pic>
      <p:pic>
        <p:nvPicPr>
          <p:cNvPr id="347" name="Google Shape;347;p47"/>
          <p:cNvPicPr preferRelativeResize="0"/>
          <p:nvPr/>
        </p:nvPicPr>
        <p:blipFill rotWithShape="1">
          <a:blip r:embed="rId6">
            <a:alphaModFix/>
          </a:blip>
          <a:srcRect b="0" l="3297" r="3297" t="0"/>
          <a:stretch/>
        </p:blipFill>
        <p:spPr>
          <a:xfrm>
            <a:off x="6083125" y="3190025"/>
            <a:ext cx="1573448" cy="1263356"/>
          </a:xfrm>
          <a:prstGeom prst="rect">
            <a:avLst/>
          </a:prstGeom>
          <a:noFill/>
          <a:ln>
            <a:noFill/>
          </a:ln>
        </p:spPr>
      </p:pic>
      <p:pic>
        <p:nvPicPr>
          <p:cNvPr id="348" name="Google Shape;348;p47"/>
          <p:cNvPicPr preferRelativeResize="0"/>
          <p:nvPr/>
        </p:nvPicPr>
        <p:blipFill rotWithShape="1">
          <a:blip r:embed="rId7">
            <a:alphaModFix/>
          </a:blip>
          <a:srcRect b="0" l="2615" r="2615" t="0"/>
          <a:stretch/>
        </p:blipFill>
        <p:spPr>
          <a:xfrm>
            <a:off x="7656575" y="3199100"/>
            <a:ext cx="1573448" cy="1245204"/>
          </a:xfrm>
          <a:prstGeom prst="rect">
            <a:avLst/>
          </a:prstGeom>
          <a:noFill/>
          <a:ln>
            <a:noFill/>
          </a:ln>
        </p:spPr>
      </p:pic>
      <p:pic>
        <p:nvPicPr>
          <p:cNvPr id="349" name="Google Shape;349;p47" title="ymgt-A_pc_01.wav">
            <a:hlinkClick r:id="rId8"/>
          </p:cNvPr>
          <p:cNvPicPr preferRelativeResize="0"/>
          <p:nvPr/>
        </p:nvPicPr>
        <p:blipFill>
          <a:blip r:embed="rId9">
            <a:alphaModFix/>
          </a:blip>
          <a:stretch>
            <a:fillRect/>
          </a:stretch>
        </p:blipFill>
        <p:spPr>
          <a:xfrm>
            <a:off x="2131200" y="4568825"/>
            <a:ext cx="457200" cy="457200"/>
          </a:xfrm>
          <a:prstGeom prst="rect">
            <a:avLst/>
          </a:prstGeom>
          <a:noFill/>
          <a:ln>
            <a:noFill/>
          </a:ln>
        </p:spPr>
      </p:pic>
      <p:pic>
        <p:nvPicPr>
          <p:cNvPr id="350" name="Google Shape;350;p47" title="f1_ymgtA_pc1.wav">
            <a:hlinkClick r:id="rId10"/>
          </p:cNvPr>
          <p:cNvPicPr preferRelativeResize="0"/>
          <p:nvPr/>
        </p:nvPicPr>
        <p:blipFill>
          <a:blip r:embed="rId9">
            <a:alphaModFix/>
          </a:blip>
          <a:stretch>
            <a:fillRect/>
          </a:stretch>
        </p:blipFill>
        <p:spPr>
          <a:xfrm>
            <a:off x="3494350" y="4568825"/>
            <a:ext cx="457200" cy="457200"/>
          </a:xfrm>
          <a:prstGeom prst="rect">
            <a:avLst/>
          </a:prstGeom>
          <a:noFill/>
          <a:ln>
            <a:noFill/>
          </a:ln>
        </p:spPr>
      </p:pic>
      <p:pic>
        <p:nvPicPr>
          <p:cNvPr id="351" name="Google Shape;351;p47" title="f2_ymgtA_pc1.wav">
            <a:hlinkClick r:id="rId11"/>
          </p:cNvPr>
          <p:cNvPicPr preferRelativeResize="0"/>
          <p:nvPr/>
        </p:nvPicPr>
        <p:blipFill>
          <a:blip r:embed="rId9">
            <a:alphaModFix/>
          </a:blip>
          <a:stretch>
            <a:fillRect/>
          </a:stretch>
        </p:blipFill>
        <p:spPr>
          <a:xfrm>
            <a:off x="5067800" y="4568825"/>
            <a:ext cx="457200" cy="457200"/>
          </a:xfrm>
          <a:prstGeom prst="rect">
            <a:avLst/>
          </a:prstGeom>
          <a:noFill/>
          <a:ln>
            <a:noFill/>
          </a:ln>
        </p:spPr>
      </p:pic>
      <p:pic>
        <p:nvPicPr>
          <p:cNvPr id="352" name="Google Shape;352;p47" title="f_ymgtA_pc1.wav">
            <a:hlinkClick r:id="rId12"/>
          </p:cNvPr>
          <p:cNvPicPr preferRelativeResize="0"/>
          <p:nvPr/>
        </p:nvPicPr>
        <p:blipFill>
          <a:blip r:embed="rId9">
            <a:alphaModFix/>
          </a:blip>
          <a:stretch>
            <a:fillRect/>
          </a:stretch>
        </p:blipFill>
        <p:spPr>
          <a:xfrm>
            <a:off x="6682125" y="4568825"/>
            <a:ext cx="457200" cy="457200"/>
          </a:xfrm>
          <a:prstGeom prst="rect">
            <a:avLst/>
          </a:prstGeom>
          <a:noFill/>
          <a:ln>
            <a:noFill/>
          </a:ln>
        </p:spPr>
      </p:pic>
      <p:pic>
        <p:nvPicPr>
          <p:cNvPr id="353" name="Google Shape;353;p47" title="f4_ymgtA_pc1.wav">
            <a:hlinkClick r:id="rId13"/>
          </p:cNvPr>
          <p:cNvPicPr preferRelativeResize="0"/>
          <p:nvPr/>
        </p:nvPicPr>
        <p:blipFill>
          <a:blip r:embed="rId9">
            <a:alphaModFix/>
          </a:blip>
          <a:stretch>
            <a:fillRect/>
          </a:stretch>
        </p:blipFill>
        <p:spPr>
          <a:xfrm>
            <a:off x="8214700" y="4568825"/>
            <a:ext cx="457200" cy="457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8"/>
          <p:cNvSpPr txBox="1"/>
          <p:nvPr>
            <p:ph type="title"/>
          </p:nvPr>
        </p:nvSpPr>
        <p:spPr>
          <a:xfrm>
            <a:off x="256200" y="130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フィルタごとにまとめた結果</a:t>
            </a:r>
            <a:endParaRPr/>
          </a:p>
        </p:txBody>
      </p:sp>
      <p:sp>
        <p:nvSpPr>
          <p:cNvPr id="359" name="Google Shape;359;p48"/>
          <p:cNvSpPr txBox="1"/>
          <p:nvPr>
            <p:ph idx="1" type="body"/>
          </p:nvPr>
        </p:nvSpPr>
        <p:spPr>
          <a:xfrm>
            <a:off x="311700" y="619575"/>
            <a:ext cx="8520600" cy="394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バンドパスフィルタのEER</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ja"/>
              <a:t>それぞれの周波数におけるパソコンのスペクトログラム</a:t>
            </a:r>
            <a:endParaRPr/>
          </a:p>
        </p:txBody>
      </p:sp>
      <p:graphicFrame>
        <p:nvGraphicFramePr>
          <p:cNvPr id="360" name="Google Shape;360;p48"/>
          <p:cNvGraphicFramePr/>
          <p:nvPr/>
        </p:nvGraphicFramePr>
        <p:xfrm>
          <a:off x="0" y="1026450"/>
          <a:ext cx="3000000" cy="3000000"/>
        </p:xfrm>
        <a:graphic>
          <a:graphicData uri="http://schemas.openxmlformats.org/drawingml/2006/table">
            <a:tbl>
              <a:tblPr>
                <a:noFill/>
                <a:tableStyleId>{077DDD6E-932F-449C-82DB-1B5D4A15E07A}</a:tableStyleId>
              </a:tblPr>
              <a:tblGrid>
                <a:gridCol w="1524000"/>
                <a:gridCol w="1524000"/>
                <a:gridCol w="1524000"/>
                <a:gridCol w="1524000"/>
                <a:gridCol w="1524000"/>
                <a:gridCol w="1524000"/>
              </a:tblGrid>
              <a:tr h="51185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ja"/>
                        <a:t>フィルタなし</a:t>
                      </a:r>
                      <a:endParaRPr/>
                    </a:p>
                  </a:txBody>
                  <a:tcPr marT="91425" marB="91425" marR="91425" marL="91425">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ja"/>
                        <a:t>50~7000Hz</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ja"/>
                        <a:t>300~3400Hz</a:t>
                      </a:r>
                      <a:endParaRPr/>
                    </a:p>
                  </a:txBody>
                  <a:tcPr marT="91425" marB="91425" marR="91425" marL="91425"/>
                </a:tc>
                <a:tc>
                  <a:txBody>
                    <a:bodyPr/>
                    <a:lstStyle/>
                    <a:p>
                      <a:pPr indent="0" lvl="0" marL="0" rtl="0" algn="ctr">
                        <a:spcBef>
                          <a:spcPts val="0"/>
                        </a:spcBef>
                        <a:spcAft>
                          <a:spcPts val="0"/>
                        </a:spcAft>
                        <a:buNone/>
                      </a:pPr>
                      <a:r>
                        <a:rPr lang="ja"/>
                        <a:t>50~3400Hz</a:t>
                      </a:r>
                      <a:endParaRPr/>
                    </a:p>
                  </a:txBody>
                  <a:tcPr marT="91425" marB="91425" marR="91425" marL="91425"/>
                </a:tc>
                <a:tc>
                  <a:txBody>
                    <a:bodyPr/>
                    <a:lstStyle/>
                    <a:p>
                      <a:pPr indent="0" lvl="0" marL="0" rtl="0" algn="ctr">
                        <a:spcBef>
                          <a:spcPts val="0"/>
                        </a:spcBef>
                        <a:spcAft>
                          <a:spcPts val="0"/>
                        </a:spcAft>
                        <a:buNone/>
                      </a:pPr>
                      <a:r>
                        <a:rPr lang="ja"/>
                        <a:t>300~7000Hz</a:t>
                      </a:r>
                      <a:endParaRPr/>
                    </a:p>
                  </a:txBody>
                  <a:tcPr marT="91425" marB="91425" marR="91425" marL="91425"/>
                </a:tc>
              </a:tr>
              <a:tr h="516725">
                <a:tc>
                  <a:txBody>
                    <a:bodyPr/>
                    <a:lstStyle/>
                    <a:p>
                      <a:pPr indent="0" lvl="0" marL="0" rtl="0" algn="ctr">
                        <a:spcBef>
                          <a:spcPts val="0"/>
                        </a:spcBef>
                        <a:spcAft>
                          <a:spcPts val="0"/>
                        </a:spcAft>
                        <a:buNone/>
                      </a:pPr>
                      <a:r>
                        <a:rPr lang="ja"/>
                        <a:t>パソコン</a:t>
                      </a:r>
                      <a:endParaRPr/>
                    </a:p>
                  </a:txBody>
                  <a:tcPr marT="91425" marB="91425" marR="91425" marL="91425"/>
                </a:tc>
                <a:tc>
                  <a:txBody>
                    <a:bodyPr/>
                    <a:lstStyle/>
                    <a:p>
                      <a:pPr indent="0" lvl="0" marL="0" rtl="0" algn="ctr">
                        <a:spcBef>
                          <a:spcPts val="0"/>
                        </a:spcBef>
                        <a:spcAft>
                          <a:spcPts val="0"/>
                        </a:spcAft>
                        <a:buNone/>
                      </a:pPr>
                      <a:r>
                        <a:rPr lang="ja" sz="2000"/>
                        <a:t>0.179</a:t>
                      </a:r>
                      <a:endParaRPr sz="2000"/>
                    </a:p>
                  </a:txBody>
                  <a:tcPr marT="91425" marB="91425" marR="91425" marL="91425">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b="1" lang="ja" sz="2000"/>
                        <a:t>0.171</a:t>
                      </a:r>
                      <a:endParaRPr b="1" sz="2000"/>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ja" sz="2000"/>
                        <a:t>0.231</a:t>
                      </a:r>
                      <a:endParaRPr sz="2000"/>
                    </a:p>
                  </a:txBody>
                  <a:tcPr marT="91425" marB="91425" marR="91425" marL="91425"/>
                </a:tc>
                <a:tc>
                  <a:txBody>
                    <a:bodyPr/>
                    <a:lstStyle/>
                    <a:p>
                      <a:pPr indent="0" lvl="0" marL="0" rtl="0" algn="ctr">
                        <a:spcBef>
                          <a:spcPts val="0"/>
                        </a:spcBef>
                        <a:spcAft>
                          <a:spcPts val="0"/>
                        </a:spcAft>
                        <a:buNone/>
                      </a:pPr>
                      <a:r>
                        <a:rPr lang="ja" sz="2000"/>
                        <a:t>0.188</a:t>
                      </a:r>
                      <a:endParaRPr sz="2000"/>
                    </a:p>
                  </a:txBody>
                  <a:tcPr marT="91425" marB="91425" marR="91425" marL="91425"/>
                </a:tc>
                <a:tc>
                  <a:txBody>
                    <a:bodyPr/>
                    <a:lstStyle/>
                    <a:p>
                      <a:pPr indent="0" lvl="0" marL="0" rtl="0" algn="ctr">
                        <a:spcBef>
                          <a:spcPts val="0"/>
                        </a:spcBef>
                        <a:spcAft>
                          <a:spcPts val="0"/>
                        </a:spcAft>
                        <a:buNone/>
                      </a:pPr>
                      <a:r>
                        <a:rPr lang="ja" sz="2000"/>
                        <a:t>0.188</a:t>
                      </a:r>
                      <a:endParaRPr sz="2000"/>
                    </a:p>
                  </a:txBody>
                  <a:tcPr marT="91425" marB="91425" marR="91425" marL="91425"/>
                </a:tc>
              </a:tr>
              <a:tr h="516725">
                <a:tc>
                  <a:txBody>
                    <a:bodyPr/>
                    <a:lstStyle/>
                    <a:p>
                      <a:pPr indent="0" lvl="0" marL="0" rtl="0" algn="ctr">
                        <a:spcBef>
                          <a:spcPts val="0"/>
                        </a:spcBef>
                        <a:spcAft>
                          <a:spcPts val="0"/>
                        </a:spcAft>
                        <a:buNone/>
                      </a:pPr>
                      <a:r>
                        <a:rPr lang="ja"/>
                        <a:t>スマートフォン</a:t>
                      </a:r>
                      <a:endParaRPr/>
                    </a:p>
                  </a:txBody>
                  <a:tcPr marT="91425" marB="91425" marR="91425" marL="91425"/>
                </a:tc>
                <a:tc>
                  <a:txBody>
                    <a:bodyPr/>
                    <a:lstStyle/>
                    <a:p>
                      <a:pPr indent="0" lvl="0" marL="0" rtl="0" algn="ctr">
                        <a:spcBef>
                          <a:spcPts val="0"/>
                        </a:spcBef>
                        <a:spcAft>
                          <a:spcPts val="0"/>
                        </a:spcAft>
                        <a:buNone/>
                      </a:pPr>
                      <a:r>
                        <a:rPr lang="ja" sz="2000"/>
                        <a:t>0.111</a:t>
                      </a:r>
                      <a:endParaRPr sz="2000"/>
                    </a:p>
                  </a:txBody>
                  <a:tcPr marT="91425" marB="91425" marR="91425" marL="91425">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b="1" lang="ja" sz="2000"/>
                        <a:t>0.118</a:t>
                      </a:r>
                      <a:endParaRPr b="1" sz="2000"/>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ja" sz="2000"/>
                        <a:t>0.180</a:t>
                      </a:r>
                      <a:endParaRPr sz="2000"/>
                    </a:p>
                  </a:txBody>
                  <a:tcPr marT="91425" marB="91425" marR="91425" marL="91425"/>
                </a:tc>
                <a:tc>
                  <a:txBody>
                    <a:bodyPr/>
                    <a:lstStyle/>
                    <a:p>
                      <a:pPr indent="0" lvl="0" marL="0" rtl="0" algn="ctr">
                        <a:spcBef>
                          <a:spcPts val="0"/>
                        </a:spcBef>
                        <a:spcAft>
                          <a:spcPts val="0"/>
                        </a:spcAft>
                        <a:buNone/>
                      </a:pPr>
                      <a:r>
                        <a:rPr lang="ja" sz="2000"/>
                        <a:t>0.138</a:t>
                      </a:r>
                      <a:endParaRPr sz="2000"/>
                    </a:p>
                  </a:txBody>
                  <a:tcPr marT="91425" marB="91425" marR="91425" marL="91425"/>
                </a:tc>
                <a:tc>
                  <a:txBody>
                    <a:bodyPr/>
                    <a:lstStyle/>
                    <a:p>
                      <a:pPr indent="0" lvl="0" marL="0" rtl="0" algn="ctr">
                        <a:spcBef>
                          <a:spcPts val="0"/>
                        </a:spcBef>
                        <a:spcAft>
                          <a:spcPts val="0"/>
                        </a:spcAft>
                        <a:buNone/>
                      </a:pPr>
                      <a:r>
                        <a:rPr lang="ja" sz="2000"/>
                        <a:t>0.120</a:t>
                      </a:r>
                      <a:endParaRPr sz="2000"/>
                    </a:p>
                  </a:txBody>
                  <a:tcPr marT="91425" marB="91425" marR="91425" marL="91425"/>
                </a:tc>
              </a:tr>
            </a:tbl>
          </a:graphicData>
        </a:graphic>
      </p:graphicFrame>
      <p:pic>
        <p:nvPicPr>
          <p:cNvPr id="361" name="Google Shape;361;p48"/>
          <p:cNvPicPr preferRelativeResize="0"/>
          <p:nvPr/>
        </p:nvPicPr>
        <p:blipFill>
          <a:blip r:embed="rId3">
            <a:alphaModFix/>
          </a:blip>
          <a:stretch>
            <a:fillRect/>
          </a:stretch>
        </p:blipFill>
        <p:spPr>
          <a:xfrm>
            <a:off x="2996825" y="3207975"/>
            <a:ext cx="1739802" cy="1304851"/>
          </a:xfrm>
          <a:prstGeom prst="rect">
            <a:avLst/>
          </a:prstGeom>
          <a:noFill/>
          <a:ln>
            <a:noFill/>
          </a:ln>
        </p:spPr>
      </p:pic>
      <p:pic>
        <p:nvPicPr>
          <p:cNvPr id="362" name="Google Shape;362;p48"/>
          <p:cNvPicPr preferRelativeResize="0"/>
          <p:nvPr/>
        </p:nvPicPr>
        <p:blipFill rotWithShape="1">
          <a:blip r:embed="rId4">
            <a:alphaModFix/>
          </a:blip>
          <a:srcRect b="0" l="0" r="0" t="0"/>
          <a:stretch/>
        </p:blipFill>
        <p:spPr>
          <a:xfrm>
            <a:off x="4494924" y="3207975"/>
            <a:ext cx="1739802" cy="1304859"/>
          </a:xfrm>
          <a:prstGeom prst="rect">
            <a:avLst/>
          </a:prstGeom>
          <a:noFill/>
          <a:ln>
            <a:noFill/>
          </a:ln>
        </p:spPr>
      </p:pic>
      <p:pic>
        <p:nvPicPr>
          <p:cNvPr id="363" name="Google Shape;363;p48"/>
          <p:cNvPicPr preferRelativeResize="0"/>
          <p:nvPr/>
        </p:nvPicPr>
        <p:blipFill rotWithShape="1">
          <a:blip r:embed="rId5">
            <a:alphaModFix/>
          </a:blip>
          <a:srcRect b="0" l="0" r="0" t="0"/>
          <a:stretch/>
        </p:blipFill>
        <p:spPr>
          <a:xfrm>
            <a:off x="6002277" y="3207975"/>
            <a:ext cx="1739802" cy="1304855"/>
          </a:xfrm>
          <a:prstGeom prst="rect">
            <a:avLst/>
          </a:prstGeom>
          <a:noFill/>
          <a:ln>
            <a:noFill/>
          </a:ln>
        </p:spPr>
      </p:pic>
      <p:pic>
        <p:nvPicPr>
          <p:cNvPr id="364" name="Google Shape;364;p48"/>
          <p:cNvPicPr preferRelativeResize="0"/>
          <p:nvPr/>
        </p:nvPicPr>
        <p:blipFill rotWithShape="1">
          <a:blip r:embed="rId6">
            <a:alphaModFix/>
          </a:blip>
          <a:srcRect b="0" l="0" r="0" t="0"/>
          <a:stretch/>
        </p:blipFill>
        <p:spPr>
          <a:xfrm>
            <a:off x="7500402" y="3207975"/>
            <a:ext cx="1739802" cy="1304855"/>
          </a:xfrm>
          <a:prstGeom prst="rect">
            <a:avLst/>
          </a:prstGeom>
          <a:noFill/>
          <a:ln>
            <a:noFill/>
          </a:ln>
        </p:spPr>
      </p:pic>
      <p:pic>
        <p:nvPicPr>
          <p:cNvPr id="365" name="Google Shape;365;p48"/>
          <p:cNvPicPr preferRelativeResize="0"/>
          <p:nvPr/>
        </p:nvPicPr>
        <p:blipFill rotWithShape="1">
          <a:blip r:embed="rId7">
            <a:alphaModFix/>
          </a:blip>
          <a:srcRect b="0" l="3297" r="3297" t="0"/>
          <a:stretch/>
        </p:blipFill>
        <p:spPr>
          <a:xfrm>
            <a:off x="1422900" y="3207975"/>
            <a:ext cx="1625103" cy="1304851"/>
          </a:xfrm>
          <a:prstGeom prst="rect">
            <a:avLst/>
          </a:prstGeom>
          <a:noFill/>
          <a:ln>
            <a:noFill/>
          </a:ln>
        </p:spPr>
      </p:pic>
      <p:pic>
        <p:nvPicPr>
          <p:cNvPr id="366" name="Google Shape;366;p48" title="ymgt-A_pc_01.wav">
            <a:hlinkClick r:id="rId8"/>
          </p:cNvPr>
          <p:cNvPicPr preferRelativeResize="0"/>
          <p:nvPr/>
        </p:nvPicPr>
        <p:blipFill>
          <a:blip r:embed="rId9">
            <a:alphaModFix/>
          </a:blip>
          <a:stretch>
            <a:fillRect/>
          </a:stretch>
        </p:blipFill>
        <p:spPr>
          <a:xfrm>
            <a:off x="2131200" y="4568825"/>
            <a:ext cx="457200" cy="457200"/>
          </a:xfrm>
          <a:prstGeom prst="rect">
            <a:avLst/>
          </a:prstGeom>
          <a:noFill/>
          <a:ln>
            <a:noFill/>
          </a:ln>
        </p:spPr>
      </p:pic>
      <p:pic>
        <p:nvPicPr>
          <p:cNvPr id="367" name="Google Shape;367;p48" title="ymgt-A_pc_01_50-7000.wav">
            <a:hlinkClick r:id="rId10"/>
          </p:cNvPr>
          <p:cNvPicPr preferRelativeResize="0"/>
          <p:nvPr/>
        </p:nvPicPr>
        <p:blipFill>
          <a:blip r:embed="rId9">
            <a:alphaModFix/>
          </a:blip>
          <a:stretch>
            <a:fillRect/>
          </a:stretch>
        </p:blipFill>
        <p:spPr>
          <a:xfrm>
            <a:off x="3687263" y="4617961"/>
            <a:ext cx="358927" cy="358927"/>
          </a:xfrm>
          <a:prstGeom prst="rect">
            <a:avLst/>
          </a:prstGeom>
          <a:noFill/>
          <a:ln>
            <a:noFill/>
          </a:ln>
        </p:spPr>
      </p:pic>
      <p:pic>
        <p:nvPicPr>
          <p:cNvPr id="368" name="Google Shape;368;p48" title="ymgt-A_pc_01_300-3400.wav">
            <a:hlinkClick r:id="rId11"/>
          </p:cNvPr>
          <p:cNvPicPr preferRelativeResize="0"/>
          <p:nvPr/>
        </p:nvPicPr>
        <p:blipFill>
          <a:blip r:embed="rId9">
            <a:alphaModFix/>
          </a:blip>
          <a:stretch>
            <a:fillRect/>
          </a:stretch>
        </p:blipFill>
        <p:spPr>
          <a:xfrm>
            <a:off x="5185363" y="4617961"/>
            <a:ext cx="358927" cy="358927"/>
          </a:xfrm>
          <a:prstGeom prst="rect">
            <a:avLst/>
          </a:prstGeom>
          <a:noFill/>
          <a:ln>
            <a:noFill/>
          </a:ln>
        </p:spPr>
      </p:pic>
      <p:pic>
        <p:nvPicPr>
          <p:cNvPr id="369" name="Google Shape;369;p48" title="ymgt-A_pc_01_50-3400.wav">
            <a:hlinkClick r:id="rId12"/>
          </p:cNvPr>
          <p:cNvPicPr preferRelativeResize="0"/>
          <p:nvPr/>
        </p:nvPicPr>
        <p:blipFill>
          <a:blip r:embed="rId9">
            <a:alphaModFix/>
          </a:blip>
          <a:stretch>
            <a:fillRect/>
          </a:stretch>
        </p:blipFill>
        <p:spPr>
          <a:xfrm>
            <a:off x="6692713" y="4617961"/>
            <a:ext cx="358927" cy="358927"/>
          </a:xfrm>
          <a:prstGeom prst="rect">
            <a:avLst/>
          </a:prstGeom>
          <a:noFill/>
          <a:ln>
            <a:noFill/>
          </a:ln>
        </p:spPr>
      </p:pic>
      <p:pic>
        <p:nvPicPr>
          <p:cNvPr id="370" name="Google Shape;370;p48" title="ymgt-A_pc_01_300-7000.wav">
            <a:hlinkClick r:id="rId13"/>
          </p:cNvPr>
          <p:cNvPicPr preferRelativeResize="0"/>
          <p:nvPr/>
        </p:nvPicPr>
        <p:blipFill>
          <a:blip r:embed="rId9">
            <a:alphaModFix/>
          </a:blip>
          <a:stretch>
            <a:fillRect/>
          </a:stretch>
        </p:blipFill>
        <p:spPr>
          <a:xfrm>
            <a:off x="8264200" y="4617961"/>
            <a:ext cx="358927" cy="35892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周波数ごとにまとめた</a:t>
            </a:r>
            <a:r>
              <a:rPr lang="ja"/>
              <a:t>結果</a:t>
            </a:r>
            <a:endParaRPr/>
          </a:p>
          <a:p>
            <a:pPr indent="0" lvl="0" marL="0" rtl="0" algn="l">
              <a:spcBef>
                <a:spcPts val="0"/>
              </a:spcBef>
              <a:spcAft>
                <a:spcPts val="0"/>
              </a:spcAft>
              <a:buNone/>
            </a:pPr>
            <a:r>
              <a:t/>
            </a:r>
            <a:endParaRPr sz="1911"/>
          </a:p>
        </p:txBody>
      </p:sp>
      <p:graphicFrame>
        <p:nvGraphicFramePr>
          <p:cNvPr id="376" name="Google Shape;376;p49"/>
          <p:cNvGraphicFramePr/>
          <p:nvPr/>
        </p:nvGraphicFramePr>
        <p:xfrm>
          <a:off x="311700" y="1152475"/>
          <a:ext cx="3000000" cy="3000000"/>
        </p:xfrm>
        <a:graphic>
          <a:graphicData uri="http://schemas.openxmlformats.org/drawingml/2006/table">
            <a:tbl>
              <a:tblPr>
                <a:noFill/>
                <a:tableStyleId>{077DDD6E-932F-449C-82DB-1B5D4A15E07A}</a:tableStyleId>
              </a:tblPr>
              <a:tblGrid>
                <a:gridCol w="1504800"/>
                <a:gridCol w="1300275"/>
                <a:gridCol w="1420575"/>
                <a:gridCol w="1567300"/>
                <a:gridCol w="1386625"/>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ja"/>
                        <a:t>フィルタなし</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ja"/>
                        <a:t>50~</a:t>
                      </a:r>
                      <a:r>
                        <a:rPr lang="ja">
                          <a:solidFill>
                            <a:schemeClr val="dk1"/>
                          </a:solidFill>
                        </a:rPr>
                        <a:t> (HPF)</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50~7000</a:t>
                      </a:r>
                      <a:r>
                        <a:rPr lang="ja">
                          <a:solidFill>
                            <a:schemeClr val="dk1"/>
                          </a:solidFill>
                        </a:rPr>
                        <a:t> (BPF)</a:t>
                      </a:r>
                      <a:endParaRPr/>
                    </a:p>
                  </a:txBody>
                  <a:tcPr marT="91425" marB="91425" marR="91425" marL="91425">
                    <a:lnL cap="flat" cmpd="sng" w="9525">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ja"/>
                        <a:t>~7000</a:t>
                      </a:r>
                      <a:r>
                        <a:rPr lang="ja">
                          <a:solidFill>
                            <a:schemeClr val="dk1"/>
                          </a:solidFill>
                        </a:rPr>
                        <a:t> (LPF)</a:t>
                      </a:r>
                      <a:endParaRPr/>
                    </a:p>
                  </a:txBody>
                  <a:tcPr marT="91425" marB="91425" marR="91425" marL="91425">
                    <a:lnL cap="flat" cmpd="sng" w="1905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ja"/>
                        <a:t>パソコン</a:t>
                      </a:r>
                      <a:endParaRPr/>
                    </a:p>
                  </a:txBody>
                  <a:tcPr marT="91425" marB="91425" marR="91425" marL="91425"/>
                </a:tc>
                <a:tc>
                  <a:txBody>
                    <a:bodyPr/>
                    <a:lstStyle/>
                    <a:p>
                      <a:pPr indent="0" lvl="0" marL="0" rtl="0" algn="ctr">
                        <a:spcBef>
                          <a:spcPts val="0"/>
                        </a:spcBef>
                        <a:spcAft>
                          <a:spcPts val="0"/>
                        </a:spcAft>
                        <a:buNone/>
                      </a:pPr>
                      <a:r>
                        <a:rPr lang="ja"/>
                        <a:t>0.179</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ja"/>
                        <a:t>0.180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0.171</a:t>
                      </a:r>
                      <a:endParaRPr/>
                    </a:p>
                  </a:txBody>
                  <a:tcPr marT="91425" marB="91425" marR="91425" marL="91425">
                    <a:lnL cap="flat" cmpd="sng" w="9525">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ja"/>
                        <a:t>0.180</a:t>
                      </a:r>
                      <a:endParaRPr/>
                    </a:p>
                  </a:txBody>
                  <a:tcPr marT="91425" marB="91425" marR="91425" marL="91425">
                    <a:lnL cap="flat" cmpd="sng" w="1905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ja"/>
                        <a:t>スマートフォン</a:t>
                      </a:r>
                      <a:endParaRPr/>
                    </a:p>
                  </a:txBody>
                  <a:tcPr marT="91425" marB="91425" marR="91425" marL="91425"/>
                </a:tc>
                <a:tc>
                  <a:txBody>
                    <a:bodyPr/>
                    <a:lstStyle/>
                    <a:p>
                      <a:pPr indent="0" lvl="0" marL="0" rtl="0" algn="ctr">
                        <a:spcBef>
                          <a:spcPts val="0"/>
                        </a:spcBef>
                        <a:spcAft>
                          <a:spcPts val="0"/>
                        </a:spcAft>
                        <a:buNone/>
                      </a:pPr>
                      <a:r>
                        <a:rPr lang="ja"/>
                        <a:t>0.111</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ja"/>
                        <a:t>0.111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0.118</a:t>
                      </a:r>
                      <a:endParaRPr/>
                    </a:p>
                  </a:txBody>
                  <a:tcPr marT="91425" marB="91425" marR="91425" marL="91425">
                    <a:lnL cap="flat" cmpd="sng" w="9525">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ja"/>
                        <a:t>0.112</a:t>
                      </a:r>
                      <a:endParaRPr/>
                    </a:p>
                  </a:txBody>
                  <a:tcPr marT="91425" marB="91425" marR="91425" marL="91425">
                    <a:lnL cap="flat" cmpd="sng" w="1905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77" name="Google Shape;377;p49"/>
          <p:cNvGraphicFramePr/>
          <p:nvPr/>
        </p:nvGraphicFramePr>
        <p:xfrm>
          <a:off x="311700" y="2814375"/>
          <a:ext cx="3000000" cy="3000000"/>
        </p:xfrm>
        <a:graphic>
          <a:graphicData uri="http://schemas.openxmlformats.org/drawingml/2006/table">
            <a:tbl>
              <a:tblPr>
                <a:noFill/>
                <a:tableStyleId>{077DDD6E-932F-449C-82DB-1B5D4A15E07A}</a:tableStyleId>
              </a:tblPr>
              <a:tblGrid>
                <a:gridCol w="1504800"/>
                <a:gridCol w="1300275"/>
                <a:gridCol w="1420575"/>
                <a:gridCol w="1567300"/>
                <a:gridCol w="1386625"/>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ja"/>
                        <a:t>フィルタなし</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ja"/>
                        <a:t>300~</a:t>
                      </a:r>
                      <a:r>
                        <a:rPr lang="ja">
                          <a:solidFill>
                            <a:schemeClr val="dk1"/>
                          </a:solidFill>
                        </a:rPr>
                        <a:t> (HPF)</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300~7000</a:t>
                      </a:r>
                      <a:r>
                        <a:rPr lang="ja">
                          <a:solidFill>
                            <a:schemeClr val="dk1"/>
                          </a:solidFill>
                        </a:rPr>
                        <a:t> (BPF)</a:t>
                      </a:r>
                      <a:endParaRPr/>
                    </a:p>
                  </a:txBody>
                  <a:tcPr marT="91425" marB="91425" marR="91425" marL="91425">
                    <a:lnL cap="flat" cmpd="sng" w="9525">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ja"/>
                        <a:t>~7000</a:t>
                      </a:r>
                      <a:r>
                        <a:rPr lang="ja">
                          <a:solidFill>
                            <a:schemeClr val="dk1"/>
                          </a:solidFill>
                        </a:rPr>
                        <a:t> (LPF)</a:t>
                      </a:r>
                      <a:endParaRPr/>
                    </a:p>
                  </a:txBody>
                  <a:tcPr marT="91425" marB="91425" marR="91425" marL="91425">
                    <a:lnL cap="flat" cmpd="sng" w="1905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ja"/>
                        <a:t>パソコン</a:t>
                      </a:r>
                      <a:endParaRPr/>
                    </a:p>
                  </a:txBody>
                  <a:tcPr marT="91425" marB="91425" marR="91425" marL="91425"/>
                </a:tc>
                <a:tc>
                  <a:txBody>
                    <a:bodyPr/>
                    <a:lstStyle/>
                    <a:p>
                      <a:pPr indent="0" lvl="0" marL="0" rtl="0" algn="ctr">
                        <a:spcBef>
                          <a:spcPts val="0"/>
                        </a:spcBef>
                        <a:spcAft>
                          <a:spcPts val="0"/>
                        </a:spcAft>
                        <a:buNone/>
                      </a:pPr>
                      <a:r>
                        <a:rPr lang="ja"/>
                        <a:t>0.179</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ja"/>
                        <a:t>0.180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0.188</a:t>
                      </a:r>
                      <a:endParaRPr/>
                    </a:p>
                  </a:txBody>
                  <a:tcPr marT="91425" marB="91425" marR="91425" marL="91425">
                    <a:lnL cap="flat" cmpd="sng" w="9525">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ja"/>
                        <a:t>0.180</a:t>
                      </a:r>
                      <a:endParaRPr/>
                    </a:p>
                  </a:txBody>
                  <a:tcPr marT="91425" marB="91425" marR="91425" marL="91425">
                    <a:lnL cap="flat" cmpd="sng" w="1905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ja"/>
                        <a:t>スマートフォン</a:t>
                      </a:r>
                      <a:endParaRPr/>
                    </a:p>
                  </a:txBody>
                  <a:tcPr marT="91425" marB="91425" marR="91425" marL="91425"/>
                </a:tc>
                <a:tc>
                  <a:txBody>
                    <a:bodyPr/>
                    <a:lstStyle/>
                    <a:p>
                      <a:pPr indent="0" lvl="0" marL="0" rtl="0" algn="ctr">
                        <a:spcBef>
                          <a:spcPts val="0"/>
                        </a:spcBef>
                        <a:spcAft>
                          <a:spcPts val="0"/>
                        </a:spcAft>
                        <a:buNone/>
                      </a:pPr>
                      <a:r>
                        <a:rPr lang="ja"/>
                        <a:t>0.111</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ja"/>
                        <a:t>0.114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0.120</a:t>
                      </a:r>
                      <a:endParaRPr/>
                    </a:p>
                  </a:txBody>
                  <a:tcPr marT="91425" marB="91425" marR="91425" marL="91425">
                    <a:lnL cap="flat" cmpd="sng" w="9525">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ja"/>
                        <a:t>0.112</a:t>
                      </a:r>
                      <a:endParaRPr/>
                    </a:p>
                  </a:txBody>
                  <a:tcPr marT="91425" marB="91425" marR="91425" marL="91425">
                    <a:lnL cap="flat" cmpd="sng" w="1905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周波数ごとにまとめた結果</a:t>
            </a:r>
            <a:endParaRPr/>
          </a:p>
        </p:txBody>
      </p:sp>
      <p:graphicFrame>
        <p:nvGraphicFramePr>
          <p:cNvPr id="383" name="Google Shape;383;p50"/>
          <p:cNvGraphicFramePr/>
          <p:nvPr/>
        </p:nvGraphicFramePr>
        <p:xfrm>
          <a:off x="311700" y="1152475"/>
          <a:ext cx="3000000" cy="3000000"/>
        </p:xfrm>
        <a:graphic>
          <a:graphicData uri="http://schemas.openxmlformats.org/drawingml/2006/table">
            <a:tbl>
              <a:tblPr>
                <a:noFill/>
                <a:tableStyleId>{077DDD6E-932F-449C-82DB-1B5D4A15E07A}</a:tableStyleId>
              </a:tblPr>
              <a:tblGrid>
                <a:gridCol w="1504800"/>
                <a:gridCol w="1300275"/>
                <a:gridCol w="1420575"/>
                <a:gridCol w="1557400"/>
                <a:gridCol w="14184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ja"/>
                        <a:t>フィルタなし</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ja"/>
                        <a:t>50~ (HPF)</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50~3400 (BPF)</a:t>
                      </a:r>
                      <a:endParaRPr/>
                    </a:p>
                  </a:txBody>
                  <a:tcPr marT="91425" marB="91425" marR="91425" marL="91425">
                    <a:lnL cap="flat" cmpd="sng" w="9525">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ja"/>
                        <a:t>~3400 (LPF)</a:t>
                      </a:r>
                      <a:endParaRPr/>
                    </a:p>
                  </a:txBody>
                  <a:tcPr marT="91425" marB="91425" marR="91425" marL="91425">
                    <a:lnL cap="flat" cmpd="sng" w="1905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ja"/>
                        <a:t>パソコン</a:t>
                      </a:r>
                      <a:endParaRPr/>
                    </a:p>
                  </a:txBody>
                  <a:tcPr marT="91425" marB="91425" marR="91425" marL="91425"/>
                </a:tc>
                <a:tc>
                  <a:txBody>
                    <a:bodyPr/>
                    <a:lstStyle/>
                    <a:p>
                      <a:pPr indent="0" lvl="0" marL="0" rtl="0" algn="ctr">
                        <a:spcBef>
                          <a:spcPts val="0"/>
                        </a:spcBef>
                        <a:spcAft>
                          <a:spcPts val="0"/>
                        </a:spcAft>
                        <a:buNone/>
                      </a:pPr>
                      <a:r>
                        <a:rPr lang="ja"/>
                        <a:t>0.179</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ja"/>
                        <a:t>0.180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0.188</a:t>
                      </a:r>
                      <a:endParaRPr/>
                    </a:p>
                  </a:txBody>
                  <a:tcPr marT="91425" marB="91425" marR="91425" marL="91425">
                    <a:lnL cap="flat" cmpd="sng" w="9525">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ja"/>
                        <a:t>0.171</a:t>
                      </a:r>
                      <a:endParaRPr/>
                    </a:p>
                  </a:txBody>
                  <a:tcPr marT="91425" marB="91425" marR="91425" marL="91425">
                    <a:lnL cap="flat" cmpd="sng" w="1905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ja"/>
                        <a:t>スマートフォン</a:t>
                      </a:r>
                      <a:endParaRPr/>
                    </a:p>
                  </a:txBody>
                  <a:tcPr marT="91425" marB="91425" marR="91425" marL="91425"/>
                </a:tc>
                <a:tc>
                  <a:txBody>
                    <a:bodyPr/>
                    <a:lstStyle/>
                    <a:p>
                      <a:pPr indent="0" lvl="0" marL="0" rtl="0" algn="ctr">
                        <a:spcBef>
                          <a:spcPts val="0"/>
                        </a:spcBef>
                        <a:spcAft>
                          <a:spcPts val="0"/>
                        </a:spcAft>
                        <a:buNone/>
                      </a:pPr>
                      <a:r>
                        <a:rPr lang="ja"/>
                        <a:t>0.111</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ja"/>
                        <a:t>0.111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0.138</a:t>
                      </a:r>
                      <a:endParaRPr/>
                    </a:p>
                  </a:txBody>
                  <a:tcPr marT="91425" marB="91425" marR="91425" marL="91425">
                    <a:lnL cap="flat" cmpd="sng" w="9525">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ja"/>
                        <a:t>0.137</a:t>
                      </a:r>
                      <a:endParaRPr/>
                    </a:p>
                  </a:txBody>
                  <a:tcPr marT="91425" marB="91425" marR="91425" marL="91425">
                    <a:lnL cap="flat" cmpd="sng" w="1905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84" name="Google Shape;384;p50"/>
          <p:cNvGraphicFramePr/>
          <p:nvPr/>
        </p:nvGraphicFramePr>
        <p:xfrm>
          <a:off x="311700" y="2814375"/>
          <a:ext cx="3000000" cy="3000000"/>
        </p:xfrm>
        <a:graphic>
          <a:graphicData uri="http://schemas.openxmlformats.org/drawingml/2006/table">
            <a:tbl>
              <a:tblPr>
                <a:noFill/>
                <a:tableStyleId>{077DDD6E-932F-449C-82DB-1B5D4A15E07A}</a:tableStyleId>
              </a:tblPr>
              <a:tblGrid>
                <a:gridCol w="1504800"/>
                <a:gridCol w="1300275"/>
                <a:gridCol w="1420575"/>
                <a:gridCol w="1557400"/>
                <a:gridCol w="1418450"/>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ja"/>
                        <a:t>フィルタなし</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ja"/>
                        <a:t>300~</a:t>
                      </a:r>
                      <a:r>
                        <a:rPr lang="ja">
                          <a:solidFill>
                            <a:schemeClr val="dk1"/>
                          </a:solidFill>
                        </a:rPr>
                        <a:t> (HPF)</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300~3400</a:t>
                      </a:r>
                      <a:r>
                        <a:rPr lang="ja">
                          <a:solidFill>
                            <a:schemeClr val="dk1"/>
                          </a:solidFill>
                        </a:rPr>
                        <a:t> (BPF)</a:t>
                      </a:r>
                      <a:endParaRPr/>
                    </a:p>
                  </a:txBody>
                  <a:tcPr marT="91425" marB="91425" marR="91425" marL="91425">
                    <a:lnL cap="flat" cmpd="sng" w="9525">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~3400</a:t>
                      </a:r>
                      <a:r>
                        <a:rPr lang="ja">
                          <a:solidFill>
                            <a:schemeClr val="dk1"/>
                          </a:solidFill>
                        </a:rPr>
                        <a:t> (LPF)</a:t>
                      </a:r>
                      <a:endParaRPr/>
                    </a:p>
                  </a:txBody>
                  <a:tcPr marT="91425" marB="91425" marR="91425" marL="91425">
                    <a:lnL cap="flat" cmpd="sng" w="1905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ja"/>
                        <a:t>パソコン</a:t>
                      </a:r>
                      <a:endParaRPr/>
                    </a:p>
                  </a:txBody>
                  <a:tcPr marT="91425" marB="91425" marR="91425" marL="91425"/>
                </a:tc>
                <a:tc>
                  <a:txBody>
                    <a:bodyPr/>
                    <a:lstStyle/>
                    <a:p>
                      <a:pPr indent="0" lvl="0" marL="0" rtl="0" algn="ctr">
                        <a:spcBef>
                          <a:spcPts val="0"/>
                        </a:spcBef>
                        <a:spcAft>
                          <a:spcPts val="0"/>
                        </a:spcAft>
                        <a:buNone/>
                      </a:pPr>
                      <a:r>
                        <a:rPr lang="ja"/>
                        <a:t>0.179</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ja"/>
                        <a:t>0.180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0.231</a:t>
                      </a:r>
                      <a:endParaRPr/>
                    </a:p>
                  </a:txBody>
                  <a:tcPr marT="91425" marB="91425" marR="91425" marL="91425">
                    <a:lnL cap="flat" cmpd="sng" w="9525">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0.171</a:t>
                      </a:r>
                      <a:endParaRPr/>
                    </a:p>
                  </a:txBody>
                  <a:tcPr marT="91425" marB="91425" marR="91425" marL="91425">
                    <a:lnL cap="flat" cmpd="sng" w="1905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ja"/>
                        <a:t>スマートフォン</a:t>
                      </a:r>
                      <a:endParaRPr/>
                    </a:p>
                  </a:txBody>
                  <a:tcPr marT="91425" marB="91425" marR="91425" marL="91425"/>
                </a:tc>
                <a:tc>
                  <a:txBody>
                    <a:bodyPr/>
                    <a:lstStyle/>
                    <a:p>
                      <a:pPr indent="0" lvl="0" marL="0" rtl="0" algn="ctr">
                        <a:spcBef>
                          <a:spcPts val="0"/>
                        </a:spcBef>
                        <a:spcAft>
                          <a:spcPts val="0"/>
                        </a:spcAft>
                        <a:buNone/>
                      </a:pPr>
                      <a:r>
                        <a:rPr lang="ja"/>
                        <a:t>0.111</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ja"/>
                        <a:t>0.114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0.180</a:t>
                      </a:r>
                      <a:endParaRPr/>
                    </a:p>
                  </a:txBody>
                  <a:tcPr marT="91425" marB="91425" marR="91425" marL="91425">
                    <a:lnL cap="flat" cmpd="sng" w="9525">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0.137</a:t>
                      </a:r>
                      <a:endParaRPr/>
                    </a:p>
                  </a:txBody>
                  <a:tcPr marT="91425" marB="91425" marR="91425" marL="91425">
                    <a:lnL cap="flat" cmpd="sng" w="1905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結果・考察</a:t>
            </a:r>
            <a:endParaRPr/>
          </a:p>
        </p:txBody>
      </p:sp>
      <p:sp>
        <p:nvSpPr>
          <p:cNvPr id="390" name="Google Shape;390;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ja"/>
              <a:t>以上の結果より, スマートフォン収録では50Hz以上を通すハイパスフィルタを適用した時, パソコン収録では3400Hz以下を通すローパスフィルタを適用した時が最もEERが小さくなったことがわかる. </a:t>
            </a:r>
            <a:endParaRPr/>
          </a:p>
          <a:p>
            <a:pPr indent="0" lvl="0" marL="0" rtl="0" algn="l">
              <a:spcBef>
                <a:spcPts val="1200"/>
              </a:spcBef>
              <a:spcAft>
                <a:spcPts val="0"/>
              </a:spcAft>
              <a:buClr>
                <a:schemeClr val="dk1"/>
              </a:buClr>
              <a:buSzPts val="1100"/>
              <a:buFont typeface="Arial"/>
              <a:buNone/>
            </a:pPr>
            <a:r>
              <a:rPr lang="ja"/>
              <a:t>つまり, パソコンとスマートフォンでは異なる周波数成分に機器特有のノイズが生じているのではないかと考えられる.</a:t>
            </a:r>
            <a:endParaRPr/>
          </a:p>
          <a:p>
            <a:pPr indent="0" lvl="0" marL="0" rtl="0" algn="l">
              <a:spcBef>
                <a:spcPts val="1200"/>
              </a:spcBef>
              <a:spcAft>
                <a:spcPts val="0"/>
              </a:spcAft>
              <a:buClr>
                <a:schemeClr val="dk1"/>
              </a:buClr>
              <a:buSzPts val="1100"/>
              <a:buFont typeface="Arial"/>
              <a:buNone/>
            </a:pPr>
            <a:r>
              <a:rPr lang="ja"/>
              <a:t>しかし, スマホやPCの機種を統一していないため, 必ずしもこの考えが正しいとは言えない. </a:t>
            </a:r>
            <a:endParaRPr/>
          </a:p>
          <a:p>
            <a:pPr indent="0" lvl="0" marL="0" rtl="0" algn="l">
              <a:spcBef>
                <a:spcPts val="1200"/>
              </a:spcBef>
              <a:spcAft>
                <a:spcPts val="1200"/>
              </a:spcAft>
              <a:buClr>
                <a:schemeClr val="dk1"/>
              </a:buClr>
              <a:buSzPts val="1100"/>
              <a:buFont typeface="Arial"/>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短時間フーリエ変換</a:t>
            </a:r>
            <a:endParaRPr sz="1000"/>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短時間フーリエ変換(Short Time Fourier Transform)</a:t>
            </a:r>
            <a:endParaRPr/>
          </a:p>
          <a:p>
            <a:pPr indent="0" lvl="0" marL="0" rtl="0" algn="l">
              <a:spcBef>
                <a:spcPts val="1200"/>
              </a:spcBef>
              <a:spcAft>
                <a:spcPts val="0"/>
              </a:spcAft>
              <a:buNone/>
            </a:pPr>
            <a:r>
              <a:rPr lang="ja"/>
              <a:t>離散時間信号の短い区間を切り出して，フーリエ変換したもの．</a:t>
            </a:r>
            <a:endParaRPr/>
          </a:p>
          <a:p>
            <a:pPr indent="-342900" lvl="0" marL="457200" rtl="0" algn="l">
              <a:spcBef>
                <a:spcPts val="1200"/>
              </a:spcBef>
              <a:spcAft>
                <a:spcPts val="0"/>
              </a:spcAft>
              <a:buSzPts val="1800"/>
              <a:buChar char="●"/>
            </a:pPr>
            <a:r>
              <a:rPr lang="ja"/>
              <a:t>窓関数を元の信号に掛け合わせて信号を切り出す</a:t>
            </a:r>
            <a:endParaRPr/>
          </a:p>
          <a:p>
            <a:pPr indent="-342900" lvl="0" marL="457200" rtl="0" algn="l">
              <a:spcBef>
                <a:spcPts val="0"/>
              </a:spcBef>
              <a:spcAft>
                <a:spcPts val="0"/>
              </a:spcAft>
              <a:buSzPts val="1800"/>
              <a:buChar char="●"/>
            </a:pPr>
            <a:r>
              <a:rPr lang="ja"/>
              <a:t>窓関数をシフトし，信号全体を解析する</a:t>
            </a:r>
            <a:endParaRPr/>
          </a:p>
          <a:p>
            <a:pPr indent="0" lvl="0" marL="0" rtl="0" algn="l">
              <a:spcBef>
                <a:spcPts val="1200"/>
              </a:spcBef>
              <a:spcAft>
                <a:spcPts val="1200"/>
              </a:spcAft>
              <a:buNone/>
            </a:pPr>
            <a:r>
              <a:t/>
            </a:r>
            <a:endParaRPr/>
          </a:p>
        </p:txBody>
      </p:sp>
      <p:sp>
        <p:nvSpPr>
          <p:cNvPr id="74" name="Google Shape;74;p16"/>
          <p:cNvSpPr txBox="1"/>
          <p:nvPr/>
        </p:nvSpPr>
        <p:spPr>
          <a:xfrm>
            <a:off x="0" y="4836900"/>
            <a:ext cx="40446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sz="900">
                <a:solidFill>
                  <a:schemeClr val="dk2"/>
                </a:solidFill>
              </a:rPr>
              <a:t>学んだことがら / </a:t>
            </a:r>
            <a:r>
              <a:rPr lang="ja" sz="900">
                <a:solidFill>
                  <a:schemeClr val="dk2"/>
                </a:solidFill>
              </a:rPr>
              <a:t>話者認識の基礎知識 / 短時間フーリエ変換</a:t>
            </a:r>
            <a:endParaRPr sz="900">
              <a:solidFill>
                <a:schemeClr val="dk2"/>
              </a:solidFill>
            </a:endParaRPr>
          </a:p>
        </p:txBody>
      </p:sp>
      <p:sp>
        <p:nvSpPr>
          <p:cNvPr id="75" name="Google Shape;75;p16"/>
          <p:cNvSpPr txBox="1"/>
          <p:nvPr/>
        </p:nvSpPr>
        <p:spPr>
          <a:xfrm>
            <a:off x="5521500" y="2571875"/>
            <a:ext cx="37275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800">
                <a:solidFill>
                  <a:schemeClr val="dk2"/>
                </a:solidFill>
              </a:rPr>
              <a:t>https://www.jstage.jst.go.jp/article/jasj/72/12/72_764/_pdf/-char/ja</a:t>
            </a:r>
            <a:endParaRPr sz="800">
              <a:solidFill>
                <a:schemeClr val="dk2"/>
              </a:solidFill>
            </a:endParaRPr>
          </a:p>
        </p:txBody>
      </p:sp>
      <p:pic>
        <p:nvPicPr>
          <p:cNvPr id="76" name="Google Shape;76;p16"/>
          <p:cNvPicPr preferRelativeResize="0"/>
          <p:nvPr/>
        </p:nvPicPr>
        <p:blipFill>
          <a:blip r:embed="rId3">
            <a:alphaModFix/>
          </a:blip>
          <a:stretch>
            <a:fillRect/>
          </a:stretch>
        </p:blipFill>
        <p:spPr>
          <a:xfrm>
            <a:off x="3919800" y="2834375"/>
            <a:ext cx="4757701" cy="2183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結果・考察</a:t>
            </a:r>
            <a:endParaRPr/>
          </a:p>
        </p:txBody>
      </p:sp>
      <p:sp>
        <p:nvSpPr>
          <p:cNvPr id="396" name="Google Shape;396;p52"/>
          <p:cNvSpPr txBox="1"/>
          <p:nvPr>
            <p:ph idx="1" type="body"/>
          </p:nvPr>
        </p:nvSpPr>
        <p:spPr>
          <a:xfrm>
            <a:off x="311700" y="1152475"/>
            <a:ext cx="8618100" cy="3416400"/>
          </a:xfrm>
          <a:prstGeom prst="rect">
            <a:avLst/>
          </a:prstGeom>
        </p:spPr>
        <p:txBody>
          <a:bodyPr anchorCtr="0" anchor="t" bIns="91425" lIns="91425" spcFirstLastPara="1" rIns="91425" wrap="square" tIns="91425">
            <a:normAutofit/>
          </a:bodyPr>
          <a:lstStyle/>
          <a:p>
            <a:pPr indent="-179999" lvl="0" marL="179999" rtl="0" algn="l">
              <a:spcBef>
                <a:spcPts val="0"/>
              </a:spcBef>
              <a:spcAft>
                <a:spcPts val="0"/>
              </a:spcAft>
              <a:buNone/>
            </a:pPr>
            <a:r>
              <a:rPr lang="ja"/>
              <a:t>・</a:t>
            </a:r>
            <a:r>
              <a:rPr lang="ja"/>
              <a:t>周波数ごとにまとめた結果を見ると, フィルタなしの時と比較して, 50Hz, 300HzのHPF, 7000HzのLPFを適用した時のEERにほとんど変化がないことがわかる.</a:t>
            </a:r>
            <a:endParaRPr/>
          </a:p>
          <a:p>
            <a:pPr indent="-179999" lvl="0" marL="179999" rtl="0" algn="l">
              <a:spcBef>
                <a:spcPts val="1200"/>
              </a:spcBef>
              <a:spcAft>
                <a:spcPts val="1200"/>
              </a:spcAft>
              <a:buNone/>
            </a:pPr>
            <a:r>
              <a:t/>
            </a:r>
            <a:endParaRPr/>
          </a:p>
        </p:txBody>
      </p:sp>
      <p:pic>
        <p:nvPicPr>
          <p:cNvPr id="397" name="Google Shape;397;p52"/>
          <p:cNvPicPr preferRelativeResize="0"/>
          <p:nvPr/>
        </p:nvPicPr>
        <p:blipFill>
          <a:blip r:embed="rId3">
            <a:alphaModFix/>
          </a:blip>
          <a:stretch>
            <a:fillRect/>
          </a:stretch>
        </p:blipFill>
        <p:spPr>
          <a:xfrm>
            <a:off x="5574750" y="1954588"/>
            <a:ext cx="3257550" cy="2124075"/>
          </a:xfrm>
          <a:prstGeom prst="rect">
            <a:avLst/>
          </a:prstGeom>
          <a:noFill/>
          <a:ln>
            <a:noFill/>
          </a:ln>
        </p:spPr>
      </p:pic>
      <p:sp>
        <p:nvSpPr>
          <p:cNvPr id="398" name="Google Shape;398;p52"/>
          <p:cNvSpPr txBox="1"/>
          <p:nvPr/>
        </p:nvSpPr>
        <p:spPr>
          <a:xfrm>
            <a:off x="311700" y="1954625"/>
            <a:ext cx="4961100" cy="2124000"/>
          </a:xfrm>
          <a:prstGeom prst="rect">
            <a:avLst/>
          </a:prstGeom>
          <a:noFill/>
          <a:ln>
            <a:noFill/>
          </a:ln>
        </p:spPr>
        <p:txBody>
          <a:bodyPr anchorCtr="0" anchor="t" bIns="91425" lIns="91425" spcFirstLastPara="1" rIns="91425" wrap="square" tIns="91425">
            <a:noAutofit/>
          </a:bodyPr>
          <a:lstStyle/>
          <a:p>
            <a:pPr indent="-179999" lvl="0" marL="179999" rtl="0" algn="l">
              <a:lnSpc>
                <a:spcPct val="115000"/>
              </a:lnSpc>
              <a:spcBef>
                <a:spcPts val="0"/>
              </a:spcBef>
              <a:spcAft>
                <a:spcPts val="1200"/>
              </a:spcAft>
              <a:buClr>
                <a:schemeClr val="dk1"/>
              </a:buClr>
              <a:buSzPts val="1100"/>
              <a:buFont typeface="Arial"/>
              <a:buNone/>
            </a:pPr>
            <a:r>
              <a:rPr lang="ja" sz="1800">
                <a:solidFill>
                  <a:schemeClr val="dk2"/>
                </a:solidFill>
              </a:rPr>
              <a:t>・これは右図のようにHPFなどはカットオフ周波数(fc)より低い周波数成分を完全に0にするのではなく, fcより低い周波数成分を減衰させるだけであるため, EERやスペクトログラムを比較しても, フィルタなしの時とほとんど変わりがないと考えられる.</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短時間フーリエ変換</a:t>
            </a:r>
            <a:endParaRPr sz="1000"/>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窓関数の種類やフレーム長，シフト量等のパラメータにより性能が変化する．</a:t>
            </a:r>
            <a:endParaRPr/>
          </a:p>
          <a:p>
            <a:pPr indent="-342900" lvl="0" marL="457200" rtl="0" algn="l">
              <a:spcBef>
                <a:spcPts val="1200"/>
              </a:spcBef>
              <a:spcAft>
                <a:spcPts val="0"/>
              </a:spcAft>
              <a:buSzPts val="1800"/>
              <a:buChar char="●"/>
            </a:pPr>
            <a:r>
              <a:rPr lang="ja"/>
              <a:t>フレーム長を長くすると時間分解能が下がり，周波数分解能が上がる</a:t>
            </a:r>
            <a:endParaRPr/>
          </a:p>
          <a:p>
            <a:pPr indent="-342900" lvl="0" marL="457200" rtl="0" algn="l">
              <a:spcBef>
                <a:spcPts val="0"/>
              </a:spcBef>
              <a:spcAft>
                <a:spcPts val="0"/>
              </a:spcAft>
              <a:buSzPts val="1800"/>
              <a:buChar char="●"/>
            </a:pPr>
            <a:r>
              <a:rPr lang="ja"/>
              <a:t>解析したい信号に応じて，適切なパラメータを設定する必要がある</a:t>
            </a:r>
            <a:endParaRPr/>
          </a:p>
          <a:p>
            <a:pPr indent="0" lvl="0" marL="0" rtl="0" algn="l">
              <a:spcBef>
                <a:spcPts val="1200"/>
              </a:spcBef>
              <a:spcAft>
                <a:spcPts val="1200"/>
              </a:spcAft>
              <a:buNone/>
            </a:pPr>
            <a:r>
              <a:t/>
            </a:r>
            <a:endParaRPr/>
          </a:p>
        </p:txBody>
      </p:sp>
      <p:sp>
        <p:nvSpPr>
          <p:cNvPr id="83" name="Google Shape;83;p17"/>
          <p:cNvSpPr txBox="1"/>
          <p:nvPr/>
        </p:nvSpPr>
        <p:spPr>
          <a:xfrm>
            <a:off x="0" y="4836900"/>
            <a:ext cx="40446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solidFill>
                  <a:schemeClr val="dk2"/>
                </a:solidFill>
              </a:rPr>
              <a:t>学んだことがら / 話者認識の基礎知識 / 短時間フーリエ変換</a:t>
            </a:r>
            <a:endParaRPr sz="900">
              <a:solidFill>
                <a:schemeClr val="dk2"/>
              </a:solidFill>
            </a:endParaRPr>
          </a:p>
        </p:txBody>
      </p:sp>
      <p:pic>
        <p:nvPicPr>
          <p:cNvPr id="84" name="Google Shape;84;p17"/>
          <p:cNvPicPr preferRelativeResize="0"/>
          <p:nvPr/>
        </p:nvPicPr>
        <p:blipFill rotWithShape="1">
          <a:blip r:embed="rId3">
            <a:alphaModFix/>
          </a:blip>
          <a:srcRect b="8137" l="7479" r="8950" t="37357"/>
          <a:stretch/>
        </p:blipFill>
        <p:spPr>
          <a:xfrm>
            <a:off x="4572000" y="2354950"/>
            <a:ext cx="4183926" cy="2728648"/>
          </a:xfrm>
          <a:prstGeom prst="rect">
            <a:avLst/>
          </a:prstGeom>
          <a:noFill/>
          <a:ln>
            <a:noFill/>
          </a:ln>
        </p:spPr>
      </p:pic>
      <p:sp>
        <p:nvSpPr>
          <p:cNvPr id="85" name="Google Shape;85;p17"/>
          <p:cNvSpPr txBox="1"/>
          <p:nvPr>
            <p:ph idx="1" type="body"/>
          </p:nvPr>
        </p:nvSpPr>
        <p:spPr>
          <a:xfrm>
            <a:off x="311700" y="2658050"/>
            <a:ext cx="4044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ja">
                <a:solidFill>
                  <a:schemeClr val="dk1"/>
                </a:solidFill>
              </a:rPr>
              <a:t>スペクトログラム</a:t>
            </a:r>
            <a:endParaRPr b="1">
              <a:solidFill>
                <a:schemeClr val="dk1"/>
              </a:solidFill>
            </a:endParaRPr>
          </a:p>
          <a:p>
            <a:pPr indent="-342900" lvl="0" marL="457200" rtl="0" algn="l">
              <a:spcBef>
                <a:spcPts val="1200"/>
              </a:spcBef>
              <a:spcAft>
                <a:spcPts val="0"/>
              </a:spcAft>
              <a:buSzPts val="1800"/>
              <a:buChar char="●"/>
            </a:pPr>
            <a:r>
              <a:rPr lang="ja"/>
              <a:t>STFTの結果のうち，振幅成分を可視化したもの</a:t>
            </a:r>
            <a:endParaRPr/>
          </a:p>
          <a:p>
            <a:pPr indent="-342900" lvl="0" marL="457200" rtl="0" algn="l">
              <a:spcBef>
                <a:spcPts val="0"/>
              </a:spcBef>
              <a:spcAft>
                <a:spcPts val="0"/>
              </a:spcAft>
              <a:buSzPts val="1800"/>
              <a:buChar char="●"/>
            </a:pPr>
            <a:r>
              <a:rPr lang="ja"/>
              <a:t>信号の周波数成分の時間変化を見ることができる</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話者認識の評価手法</a:t>
            </a:r>
            <a:endParaRPr sz="1000"/>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混同行列の値（真陽性，真陰性，偽陽性，偽陰性）の値を用いて評価を行う．</a:t>
            </a:r>
            <a:endParaRPr/>
          </a:p>
          <a:p>
            <a:pPr indent="0" lvl="0" marL="0" rtl="0" algn="l">
              <a:spcBef>
                <a:spcPts val="1200"/>
              </a:spcBef>
              <a:spcAft>
                <a:spcPts val="1200"/>
              </a:spcAft>
              <a:buNone/>
            </a:pPr>
            <a:r>
              <a:t/>
            </a:r>
            <a:endParaRPr/>
          </a:p>
        </p:txBody>
      </p:sp>
      <p:sp>
        <p:nvSpPr>
          <p:cNvPr id="92" name="Google Shape;92;p18"/>
          <p:cNvSpPr txBox="1"/>
          <p:nvPr/>
        </p:nvSpPr>
        <p:spPr>
          <a:xfrm>
            <a:off x="0" y="4836900"/>
            <a:ext cx="40446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solidFill>
                  <a:schemeClr val="dk2"/>
                </a:solidFill>
              </a:rPr>
              <a:t>学んだことがら / 話者認識の基礎知識 / 話者認識の評価手法</a:t>
            </a:r>
            <a:endParaRPr sz="900">
              <a:solidFill>
                <a:schemeClr val="dk2"/>
              </a:solidFill>
            </a:endParaRPr>
          </a:p>
        </p:txBody>
      </p:sp>
      <p:sp>
        <p:nvSpPr>
          <p:cNvPr id="93" name="Google Shape;93;p18"/>
          <p:cNvSpPr txBox="1"/>
          <p:nvPr/>
        </p:nvSpPr>
        <p:spPr>
          <a:xfrm>
            <a:off x="221938" y="1576786"/>
            <a:ext cx="2814000" cy="32601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EER: 等価エラー率</a:t>
            </a:r>
            <a:endParaRPr b="1" sz="1800">
              <a:solidFill>
                <a:schemeClr val="dk2"/>
              </a:solidFill>
            </a:endParaRPr>
          </a:p>
          <a:p>
            <a:pPr indent="0" lvl="0" marL="0" rtl="0" algn="ctr">
              <a:spcBef>
                <a:spcPts val="0"/>
              </a:spcBef>
              <a:spcAft>
                <a:spcPts val="0"/>
              </a:spcAft>
              <a:buNone/>
            </a:pPr>
            <a:r>
              <a:t/>
            </a:r>
            <a:endParaRPr b="1" sz="1800">
              <a:solidFill>
                <a:schemeClr val="dk2"/>
              </a:solidFill>
            </a:endParaRPr>
          </a:p>
          <a:p>
            <a:pPr indent="0" lvl="0" marL="0" rtl="0" algn="ctr">
              <a:spcBef>
                <a:spcPts val="0"/>
              </a:spcBef>
              <a:spcAft>
                <a:spcPts val="0"/>
              </a:spcAft>
              <a:buNone/>
            </a:pPr>
            <a:r>
              <a:rPr b="1" lang="ja" sz="1500">
                <a:solidFill>
                  <a:schemeClr val="dk2"/>
                </a:solidFill>
              </a:rPr>
              <a:t>他人受け入れ率 = 本人拒否率</a:t>
            </a:r>
            <a:endParaRPr b="1" sz="1500">
              <a:solidFill>
                <a:schemeClr val="dk2"/>
              </a:solidFill>
            </a:endParaRPr>
          </a:p>
          <a:p>
            <a:pPr indent="0" lvl="0" marL="0" rtl="0" algn="l">
              <a:spcBef>
                <a:spcPts val="0"/>
              </a:spcBef>
              <a:spcAft>
                <a:spcPts val="0"/>
              </a:spcAft>
              <a:buNone/>
            </a:pPr>
            <a:r>
              <a:rPr lang="ja">
                <a:solidFill>
                  <a:schemeClr val="dk2"/>
                </a:solidFill>
              </a:rPr>
              <a:t>となるときのエラー率．</a:t>
            </a:r>
            <a:endParaRPr>
              <a:solidFill>
                <a:schemeClr val="dk2"/>
              </a:solidFill>
            </a:endParaRPr>
          </a:p>
          <a:p>
            <a:pPr indent="0" lvl="0" marL="0" rtl="0" algn="l">
              <a:spcBef>
                <a:spcPts val="0"/>
              </a:spcBef>
              <a:spcAft>
                <a:spcPts val="0"/>
              </a:spcAft>
              <a:buNone/>
            </a:pPr>
            <a:r>
              <a:rPr lang="ja">
                <a:solidFill>
                  <a:schemeClr val="dk2"/>
                </a:solidFill>
              </a:rPr>
              <a:t>低ければそれだけ性能が良いとされる．</a:t>
            </a:r>
            <a:endParaRPr>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ja" sz="1000">
                <a:solidFill>
                  <a:schemeClr val="dk2"/>
                </a:solidFill>
              </a:rPr>
              <a:t>他人受け入れ率: FAR = FP/(FP+TN)</a:t>
            </a:r>
            <a:endParaRPr sz="1000">
              <a:solidFill>
                <a:schemeClr val="dk2"/>
              </a:solidFill>
            </a:endParaRPr>
          </a:p>
          <a:p>
            <a:pPr indent="0" lvl="0" marL="0" rtl="0" algn="l">
              <a:spcBef>
                <a:spcPts val="0"/>
              </a:spcBef>
              <a:spcAft>
                <a:spcPts val="0"/>
              </a:spcAft>
              <a:buNone/>
            </a:pPr>
            <a:r>
              <a:rPr lang="ja" sz="1000">
                <a:solidFill>
                  <a:schemeClr val="dk2"/>
                </a:solidFill>
              </a:rPr>
              <a:t>本人拒否率: FRR = FN/(TP+FN)</a:t>
            </a:r>
            <a:endParaRPr sz="1000">
              <a:solidFill>
                <a:schemeClr val="dk2"/>
              </a:solidFill>
            </a:endParaRPr>
          </a:p>
        </p:txBody>
      </p:sp>
      <p:sp>
        <p:nvSpPr>
          <p:cNvPr id="94" name="Google Shape;94;p18"/>
          <p:cNvSpPr txBox="1"/>
          <p:nvPr/>
        </p:nvSpPr>
        <p:spPr>
          <a:xfrm>
            <a:off x="3164985" y="1576775"/>
            <a:ext cx="2814000" cy="32601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ROC曲線</a:t>
            </a:r>
            <a:endParaRPr b="1" sz="1800">
              <a:solidFill>
                <a:schemeClr val="dk2"/>
              </a:solidFill>
            </a:endParaRPr>
          </a:p>
          <a:p>
            <a:pPr indent="0" lvl="0" marL="0" rtl="0" algn="ctr">
              <a:spcBef>
                <a:spcPts val="0"/>
              </a:spcBef>
              <a:spcAft>
                <a:spcPts val="0"/>
              </a:spcAft>
              <a:buNone/>
            </a:pPr>
            <a:r>
              <a:t/>
            </a:r>
            <a:endParaRPr b="1" sz="1800">
              <a:solidFill>
                <a:schemeClr val="dk2"/>
              </a:solidFill>
            </a:endParaRPr>
          </a:p>
          <a:p>
            <a:pPr indent="0" lvl="0" marL="0" rtl="0" algn="l">
              <a:spcBef>
                <a:spcPts val="0"/>
              </a:spcBef>
              <a:spcAft>
                <a:spcPts val="0"/>
              </a:spcAft>
              <a:buNone/>
            </a:pPr>
            <a:r>
              <a:rPr lang="ja">
                <a:solidFill>
                  <a:schemeClr val="dk2"/>
                </a:solidFill>
              </a:rPr>
              <a:t>偽陽性率を横軸に，真陽性率を縦軸に取ったグラフ．</a:t>
            </a:r>
            <a:endParaRPr>
              <a:solidFill>
                <a:schemeClr val="dk2"/>
              </a:solidFill>
            </a:endParaRPr>
          </a:p>
          <a:p>
            <a:pPr indent="0" lvl="0" marL="0" rtl="0" algn="l">
              <a:spcBef>
                <a:spcPts val="0"/>
              </a:spcBef>
              <a:spcAft>
                <a:spcPts val="0"/>
              </a:spcAft>
              <a:buNone/>
            </a:pPr>
            <a:r>
              <a:rPr lang="ja">
                <a:solidFill>
                  <a:schemeClr val="dk2"/>
                </a:solidFill>
              </a:rPr>
              <a:t>左上に膨らむほど良いモデルで</a:t>
            </a:r>
            <a:br>
              <a:rPr lang="ja">
                <a:solidFill>
                  <a:schemeClr val="dk2"/>
                </a:solidFill>
              </a:rPr>
            </a:br>
            <a:r>
              <a:rPr lang="ja">
                <a:solidFill>
                  <a:schemeClr val="dk2"/>
                </a:solidFill>
              </a:rPr>
              <a:t>あることを表す．</a:t>
            </a:r>
            <a:endParaRPr>
              <a:solidFill>
                <a:schemeClr val="dk2"/>
              </a:solidFill>
            </a:endParaRPr>
          </a:p>
          <a:p>
            <a:pPr indent="0" lvl="0" marL="0" rtl="0" algn="ctr">
              <a:spcBef>
                <a:spcPts val="0"/>
              </a:spcBef>
              <a:spcAft>
                <a:spcPts val="0"/>
              </a:spcAft>
              <a:buNone/>
            </a:pPr>
            <a:r>
              <a:t/>
            </a:r>
            <a:endParaRPr b="1" sz="1800">
              <a:solidFill>
                <a:schemeClr val="dk2"/>
              </a:solidFill>
            </a:endParaRPr>
          </a:p>
          <a:p>
            <a:pPr indent="0" lvl="0" marL="0" rtl="0" algn="ctr">
              <a:spcBef>
                <a:spcPts val="0"/>
              </a:spcBef>
              <a:spcAft>
                <a:spcPts val="0"/>
              </a:spcAft>
              <a:buNone/>
            </a:pPr>
            <a:r>
              <a:t/>
            </a:r>
            <a:endParaRPr b="1" sz="1800">
              <a:solidFill>
                <a:schemeClr val="dk2"/>
              </a:solidFill>
            </a:endParaRPr>
          </a:p>
          <a:p>
            <a:pPr indent="0" lvl="0" marL="0" rtl="0" algn="l">
              <a:spcBef>
                <a:spcPts val="0"/>
              </a:spcBef>
              <a:spcAft>
                <a:spcPts val="0"/>
              </a:spcAft>
              <a:buNone/>
            </a:pPr>
            <a:r>
              <a:t/>
            </a:r>
            <a:endParaRPr b="1" sz="1800">
              <a:solidFill>
                <a:schemeClr val="dk2"/>
              </a:solidFill>
            </a:endParaRPr>
          </a:p>
          <a:p>
            <a:pPr indent="0" lvl="0" marL="0" rtl="0" algn="l">
              <a:spcBef>
                <a:spcPts val="0"/>
              </a:spcBef>
              <a:spcAft>
                <a:spcPts val="0"/>
              </a:spcAft>
              <a:buNone/>
            </a:pPr>
            <a:r>
              <a:t/>
            </a:r>
            <a:endParaRPr b="1" sz="1800">
              <a:solidFill>
                <a:schemeClr val="dk2"/>
              </a:solidFill>
            </a:endParaRPr>
          </a:p>
          <a:p>
            <a:pPr indent="0" lvl="0" marL="0" rtl="0" algn="l">
              <a:spcBef>
                <a:spcPts val="0"/>
              </a:spcBef>
              <a:spcAft>
                <a:spcPts val="0"/>
              </a:spcAft>
              <a:buNone/>
            </a:pPr>
            <a:r>
              <a:t/>
            </a:r>
            <a:endParaRPr sz="800">
              <a:solidFill>
                <a:schemeClr val="dk2"/>
              </a:solidFill>
            </a:endParaRPr>
          </a:p>
          <a:p>
            <a:pPr indent="0" lvl="0" marL="0" rtl="0" algn="l">
              <a:spcBef>
                <a:spcPts val="0"/>
              </a:spcBef>
              <a:spcAft>
                <a:spcPts val="0"/>
              </a:spcAft>
              <a:buNone/>
            </a:pPr>
            <a:r>
              <a:t/>
            </a:r>
            <a:endParaRPr sz="600">
              <a:solidFill>
                <a:schemeClr val="dk2"/>
              </a:solidFill>
            </a:endParaRPr>
          </a:p>
          <a:p>
            <a:pPr indent="0" lvl="0" marL="0" rtl="0" algn="l">
              <a:spcBef>
                <a:spcPts val="0"/>
              </a:spcBef>
              <a:spcAft>
                <a:spcPts val="0"/>
              </a:spcAft>
              <a:buNone/>
            </a:pPr>
            <a:r>
              <a:rPr lang="ja" sz="800">
                <a:solidFill>
                  <a:schemeClr val="dk2"/>
                </a:solidFill>
              </a:rPr>
              <a:t>ROC: </a:t>
            </a:r>
            <a:r>
              <a:rPr lang="ja" sz="800">
                <a:solidFill>
                  <a:schemeClr val="dk2"/>
                </a:solidFill>
              </a:rPr>
              <a:t>受信者操作特性, </a:t>
            </a:r>
            <a:r>
              <a:rPr lang="ja" sz="800">
                <a:solidFill>
                  <a:schemeClr val="dk2"/>
                </a:solidFill>
              </a:rPr>
              <a:t>Reciever Operating Characteristic</a:t>
            </a:r>
            <a:br>
              <a:rPr lang="ja" sz="1000">
                <a:solidFill>
                  <a:schemeClr val="dk2"/>
                </a:solidFill>
              </a:rPr>
            </a:br>
            <a:r>
              <a:rPr lang="ja" sz="1000">
                <a:solidFill>
                  <a:schemeClr val="dk2"/>
                </a:solidFill>
              </a:rPr>
              <a:t>偽陽性率: FPR = FP/(FP+TN)</a:t>
            </a:r>
            <a:endParaRPr sz="1000">
              <a:solidFill>
                <a:schemeClr val="dk2"/>
              </a:solidFill>
            </a:endParaRPr>
          </a:p>
          <a:p>
            <a:pPr indent="0" lvl="0" marL="0" rtl="0" algn="l">
              <a:spcBef>
                <a:spcPts val="0"/>
              </a:spcBef>
              <a:spcAft>
                <a:spcPts val="0"/>
              </a:spcAft>
              <a:buNone/>
            </a:pPr>
            <a:r>
              <a:rPr lang="ja" sz="1000">
                <a:solidFill>
                  <a:schemeClr val="dk2"/>
                </a:solidFill>
              </a:rPr>
              <a:t>真陽性率: TPR = TP/(TP+FN)</a:t>
            </a:r>
            <a:endParaRPr sz="1000">
              <a:solidFill>
                <a:schemeClr val="dk2"/>
              </a:solidFill>
            </a:endParaRPr>
          </a:p>
        </p:txBody>
      </p:sp>
      <p:sp>
        <p:nvSpPr>
          <p:cNvPr id="95" name="Google Shape;95;p18"/>
          <p:cNvSpPr txBox="1"/>
          <p:nvPr/>
        </p:nvSpPr>
        <p:spPr>
          <a:xfrm>
            <a:off x="6108069" y="1576799"/>
            <a:ext cx="2814000" cy="32601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500">
                <a:solidFill>
                  <a:schemeClr val="dk2"/>
                </a:solidFill>
              </a:rPr>
              <a:t>DCF: Detection Cost Factor</a:t>
            </a:r>
            <a:endParaRPr b="1" sz="1500">
              <a:solidFill>
                <a:schemeClr val="dk2"/>
              </a:solidFill>
            </a:endParaRPr>
          </a:p>
          <a:p>
            <a:pPr indent="0" lvl="0" marL="0" rtl="0" algn="l">
              <a:spcBef>
                <a:spcPts val="0"/>
              </a:spcBef>
              <a:spcAft>
                <a:spcPts val="0"/>
              </a:spcAft>
              <a:buNone/>
            </a:pPr>
            <a:r>
              <a:t/>
            </a:r>
            <a:endParaRPr b="1" sz="1500">
              <a:solidFill>
                <a:schemeClr val="dk2"/>
              </a:solidFill>
            </a:endParaRPr>
          </a:p>
          <a:p>
            <a:pPr indent="0" lvl="0" marL="0" rtl="0" algn="l">
              <a:spcBef>
                <a:spcPts val="0"/>
              </a:spcBef>
              <a:spcAft>
                <a:spcPts val="0"/>
              </a:spcAft>
              <a:buNone/>
            </a:pPr>
            <a:r>
              <a:t/>
            </a:r>
            <a:endParaRPr b="1" sz="1500">
              <a:solidFill>
                <a:schemeClr val="dk2"/>
              </a:solidFill>
            </a:endParaRPr>
          </a:p>
          <a:p>
            <a:pPr indent="0" lvl="0" marL="0" rtl="0" algn="l">
              <a:spcBef>
                <a:spcPts val="0"/>
              </a:spcBef>
              <a:spcAft>
                <a:spcPts val="0"/>
              </a:spcAft>
              <a:buNone/>
            </a:pPr>
            <a:r>
              <a:rPr lang="ja">
                <a:solidFill>
                  <a:schemeClr val="dk2"/>
                </a:solidFill>
              </a:rPr>
              <a:t>NIST SREのコンペティションで用いられる評価</a:t>
            </a:r>
            <a:r>
              <a:rPr lang="ja">
                <a:solidFill>
                  <a:schemeClr val="dk2"/>
                </a:solidFill>
              </a:rPr>
              <a:t>指標で，</a:t>
            </a:r>
            <a:r>
              <a:rPr lang="ja">
                <a:solidFill>
                  <a:schemeClr val="dk2"/>
                </a:solidFill>
              </a:rPr>
              <a:t>FARと</a:t>
            </a:r>
            <a:br>
              <a:rPr lang="ja">
                <a:solidFill>
                  <a:schemeClr val="dk2"/>
                </a:solidFill>
              </a:rPr>
            </a:br>
            <a:r>
              <a:rPr lang="ja">
                <a:solidFill>
                  <a:schemeClr val="dk2"/>
                </a:solidFill>
              </a:rPr>
              <a:t>FRRの</a:t>
            </a:r>
            <a:r>
              <a:rPr lang="ja">
                <a:solidFill>
                  <a:schemeClr val="dk2"/>
                </a:solidFill>
              </a:rPr>
              <a:t>重み付き和．</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Clr>
                <a:schemeClr val="dk1"/>
              </a:buClr>
              <a:buSzPts val="1100"/>
              <a:buFont typeface="Arial"/>
              <a:buNone/>
            </a:pPr>
            <a:r>
              <a:rPr lang="ja">
                <a:solidFill>
                  <a:schemeClr val="dk2"/>
                </a:solidFill>
              </a:rPr>
              <a:t>DCFの最小値(minDCF)で評価を行い，小さいほど性能が良いとされる．</a:t>
            </a:r>
            <a:endParaRPr>
              <a:solidFill>
                <a:schemeClr val="dk2"/>
              </a:solidFill>
            </a:endParaRPr>
          </a:p>
        </p:txBody>
      </p:sp>
      <p:pic>
        <p:nvPicPr>
          <p:cNvPr id="96" name="Google Shape;96;p18"/>
          <p:cNvPicPr preferRelativeResize="0"/>
          <p:nvPr/>
        </p:nvPicPr>
        <p:blipFill>
          <a:blip r:embed="rId3">
            <a:alphaModFix/>
          </a:blip>
          <a:stretch>
            <a:fillRect/>
          </a:stretch>
        </p:blipFill>
        <p:spPr>
          <a:xfrm>
            <a:off x="652562" y="3154050"/>
            <a:ext cx="1952777" cy="1324100"/>
          </a:xfrm>
          <a:prstGeom prst="rect">
            <a:avLst/>
          </a:prstGeom>
          <a:noFill/>
          <a:ln>
            <a:noFill/>
          </a:ln>
        </p:spPr>
      </p:pic>
      <p:pic>
        <p:nvPicPr>
          <p:cNvPr id="97" name="Google Shape;97;p18"/>
          <p:cNvPicPr preferRelativeResize="0"/>
          <p:nvPr/>
        </p:nvPicPr>
        <p:blipFill>
          <a:blip r:embed="rId4">
            <a:alphaModFix/>
          </a:blip>
          <a:stretch>
            <a:fillRect/>
          </a:stretch>
        </p:blipFill>
        <p:spPr>
          <a:xfrm>
            <a:off x="3799625" y="3109050"/>
            <a:ext cx="1544787" cy="1239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話者認識の研究動向と最新手法</a:t>
            </a:r>
            <a:endParaRPr sz="1000"/>
          </a:p>
        </p:txBody>
      </p:sp>
      <p:sp>
        <p:nvSpPr>
          <p:cNvPr id="103" name="Google Shape;10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論文を読み，話者認識の研究動向と最新手法について学んだ．</a:t>
            </a:r>
            <a:endParaRPr/>
          </a:p>
          <a:p>
            <a:pPr indent="0" lvl="0" marL="0" rtl="0" algn="l">
              <a:spcBef>
                <a:spcPts val="1200"/>
              </a:spcBef>
              <a:spcAft>
                <a:spcPts val="0"/>
              </a:spcAft>
              <a:buNone/>
            </a:pPr>
            <a:r>
              <a:rPr lang="ja"/>
              <a:t>学んだことがらを次の切り口で紹介する．</a:t>
            </a:r>
            <a:endParaRPr/>
          </a:p>
          <a:p>
            <a:pPr indent="-342900" lvl="0" marL="457200" rtl="0" algn="l">
              <a:spcBef>
                <a:spcPts val="1200"/>
              </a:spcBef>
              <a:spcAft>
                <a:spcPts val="0"/>
              </a:spcAft>
              <a:buSzPts val="1800"/>
              <a:buChar char="●"/>
            </a:pPr>
            <a:r>
              <a:rPr lang="ja"/>
              <a:t>話者認識の国際動向</a:t>
            </a:r>
            <a:endParaRPr/>
          </a:p>
          <a:p>
            <a:pPr indent="-342900" lvl="0" marL="457200" rtl="0" algn="l">
              <a:spcBef>
                <a:spcPts val="0"/>
              </a:spcBef>
              <a:spcAft>
                <a:spcPts val="0"/>
              </a:spcAft>
              <a:buSzPts val="1800"/>
              <a:buChar char="●"/>
            </a:pPr>
            <a:r>
              <a:rPr lang="ja"/>
              <a:t>法科学分野における扱い</a:t>
            </a:r>
            <a:endParaRPr/>
          </a:p>
          <a:p>
            <a:pPr indent="-342900" lvl="0" marL="457200" rtl="0" algn="l">
              <a:spcBef>
                <a:spcPts val="0"/>
              </a:spcBef>
              <a:spcAft>
                <a:spcPts val="0"/>
              </a:spcAft>
              <a:buSzPts val="1800"/>
              <a:buChar char="●"/>
            </a:pPr>
            <a:r>
              <a:rPr lang="ja"/>
              <a:t>ロバストネスの向上</a:t>
            </a:r>
            <a:endParaRPr/>
          </a:p>
          <a:p>
            <a:pPr indent="-342900" lvl="0" marL="457200" rtl="0" algn="l">
              <a:spcBef>
                <a:spcPts val="0"/>
              </a:spcBef>
              <a:spcAft>
                <a:spcPts val="0"/>
              </a:spcAft>
              <a:buSzPts val="1800"/>
              <a:buChar char="●"/>
            </a:pPr>
            <a:r>
              <a:rPr lang="ja"/>
              <a:t>話者認識で用いられる機械学習と最新手法</a:t>
            </a:r>
            <a:endParaRPr/>
          </a:p>
        </p:txBody>
      </p:sp>
      <p:sp>
        <p:nvSpPr>
          <p:cNvPr id="104" name="Google Shape;104;p19"/>
          <p:cNvSpPr txBox="1"/>
          <p:nvPr/>
        </p:nvSpPr>
        <p:spPr>
          <a:xfrm>
            <a:off x="0" y="4836900"/>
            <a:ext cx="40446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solidFill>
                  <a:schemeClr val="dk2"/>
                </a:solidFill>
              </a:rPr>
              <a:t>学んだことがら / </a:t>
            </a:r>
            <a:r>
              <a:rPr lang="ja" sz="900">
                <a:solidFill>
                  <a:schemeClr val="dk2"/>
                </a:solidFill>
              </a:rPr>
              <a:t>話者認識の研究動向と最新手法</a:t>
            </a:r>
            <a:endParaRPr sz="9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話者認識の</a:t>
            </a:r>
            <a:r>
              <a:rPr lang="ja"/>
              <a:t>国際動向</a:t>
            </a:r>
            <a:endParaRPr sz="1000"/>
          </a:p>
        </p:txBody>
      </p:sp>
      <p:sp>
        <p:nvSpPr>
          <p:cNvPr id="110" name="Google Shape;11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a:t>話者認識の主要な国際会議で発表された論文は概ね100件以上．</a:t>
            </a:r>
            <a:br>
              <a:rPr lang="ja"/>
            </a:br>
            <a:r>
              <a:rPr lang="ja"/>
              <a:t>近年は増加傾向にある．</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ja"/>
              <a:t>話者認識技術の商用化例</a:t>
            </a:r>
            <a:endParaRPr/>
          </a:p>
          <a:p>
            <a:pPr indent="-342900" lvl="0" marL="457200" rtl="0" algn="l">
              <a:spcBef>
                <a:spcPts val="1200"/>
              </a:spcBef>
              <a:spcAft>
                <a:spcPts val="0"/>
              </a:spcAft>
              <a:buSzPts val="1800"/>
              <a:buChar char="●"/>
            </a:pPr>
            <a:r>
              <a:rPr lang="ja"/>
              <a:t>個人認証系</a:t>
            </a:r>
            <a:endParaRPr/>
          </a:p>
          <a:p>
            <a:pPr indent="-317500" lvl="1" marL="914400" rtl="0" algn="l">
              <a:spcBef>
                <a:spcPts val="0"/>
              </a:spcBef>
              <a:spcAft>
                <a:spcPts val="0"/>
              </a:spcAft>
              <a:buSzPts val="1400"/>
              <a:buChar char="○"/>
            </a:pPr>
            <a:r>
              <a:rPr lang="ja"/>
              <a:t>電話の音声を用いた本人確認</a:t>
            </a:r>
            <a:endParaRPr/>
          </a:p>
          <a:p>
            <a:pPr indent="-317500" lvl="1" marL="914400" rtl="0" algn="l">
              <a:spcBef>
                <a:spcPts val="0"/>
              </a:spcBef>
              <a:spcAft>
                <a:spcPts val="0"/>
              </a:spcAft>
              <a:buSzPts val="1400"/>
              <a:buChar char="○"/>
            </a:pPr>
            <a:r>
              <a:rPr lang="ja"/>
              <a:t>話者識別結果に基づく情報へのアクセス制御</a:t>
            </a:r>
            <a:endParaRPr/>
          </a:p>
          <a:p>
            <a:pPr indent="-342900" lvl="0" marL="457200" rtl="0" algn="l">
              <a:spcBef>
                <a:spcPts val="0"/>
              </a:spcBef>
              <a:spcAft>
                <a:spcPts val="0"/>
              </a:spcAft>
              <a:buSzPts val="1800"/>
              <a:buChar char="●"/>
            </a:pPr>
            <a:r>
              <a:rPr lang="ja"/>
              <a:t>分析系</a:t>
            </a:r>
            <a:endParaRPr/>
          </a:p>
          <a:p>
            <a:pPr indent="-317500" lvl="1" marL="914400" rtl="0" algn="l">
              <a:spcBef>
                <a:spcPts val="0"/>
              </a:spcBef>
              <a:spcAft>
                <a:spcPts val="0"/>
              </a:spcAft>
              <a:buSzPts val="1400"/>
              <a:buChar char="○"/>
            </a:pPr>
            <a:r>
              <a:rPr lang="ja"/>
              <a:t>大量のデータを分析して人物に関する有用な情報を抽出する</a:t>
            </a:r>
            <a:endParaRPr/>
          </a:p>
          <a:p>
            <a:pPr indent="-317500" lvl="1" marL="914400" rtl="0" algn="l">
              <a:spcBef>
                <a:spcPts val="0"/>
              </a:spcBef>
              <a:spcAft>
                <a:spcPts val="0"/>
              </a:spcAft>
              <a:buSzPts val="1400"/>
              <a:buChar char="○"/>
            </a:pPr>
            <a:r>
              <a:rPr lang="ja"/>
              <a:t>警察の科学捜（音声鑑定）など</a:t>
            </a:r>
            <a:endParaRPr/>
          </a:p>
        </p:txBody>
      </p:sp>
      <p:sp>
        <p:nvSpPr>
          <p:cNvPr id="111" name="Google Shape;111;p20"/>
          <p:cNvSpPr txBox="1"/>
          <p:nvPr/>
        </p:nvSpPr>
        <p:spPr>
          <a:xfrm>
            <a:off x="0" y="4836900"/>
            <a:ext cx="40446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solidFill>
                  <a:schemeClr val="dk2"/>
                </a:solidFill>
              </a:rPr>
              <a:t>学んだことがら / 話者認識の研究動向と最新手法 / </a:t>
            </a:r>
            <a:r>
              <a:rPr lang="ja" sz="900">
                <a:solidFill>
                  <a:schemeClr val="dk2"/>
                </a:solidFill>
              </a:rPr>
              <a:t>話者認識の国際動向</a:t>
            </a:r>
            <a:endParaRPr sz="900">
              <a:solidFill>
                <a:schemeClr val="dk2"/>
              </a:solidFill>
            </a:endParaRPr>
          </a:p>
        </p:txBody>
      </p:sp>
      <p:pic>
        <p:nvPicPr>
          <p:cNvPr id="112" name="Google Shape;112;p20"/>
          <p:cNvPicPr preferRelativeResize="0"/>
          <p:nvPr/>
        </p:nvPicPr>
        <p:blipFill>
          <a:blip r:embed="rId3">
            <a:alphaModFix/>
          </a:blip>
          <a:stretch>
            <a:fillRect/>
          </a:stretch>
        </p:blipFill>
        <p:spPr>
          <a:xfrm>
            <a:off x="5333974" y="1616950"/>
            <a:ext cx="3636025" cy="1930550"/>
          </a:xfrm>
          <a:prstGeom prst="rect">
            <a:avLst/>
          </a:prstGeom>
          <a:noFill/>
          <a:ln>
            <a:noFill/>
          </a:ln>
        </p:spPr>
      </p:pic>
      <p:sp>
        <p:nvSpPr>
          <p:cNvPr id="113" name="Google Shape;113;p20"/>
          <p:cNvSpPr txBox="1"/>
          <p:nvPr/>
        </p:nvSpPr>
        <p:spPr>
          <a:xfrm>
            <a:off x="6090000" y="3547500"/>
            <a:ext cx="3915000" cy="2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800">
                <a:solidFill>
                  <a:schemeClr val="dk2"/>
                </a:solidFill>
              </a:rPr>
              <a:t>https://www.jstage.jst.go.jp/article/jasj/78/6/78_338/_pdf/-char/ja</a:t>
            </a:r>
            <a:endParaRPr sz="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法科学分野における扱い</a:t>
            </a:r>
            <a:endParaRPr sz="1000"/>
          </a:p>
        </p:txBody>
      </p:sp>
      <p:sp>
        <p:nvSpPr>
          <p:cNvPr id="119" name="Google Shape;11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a:t>個人を認証するために用いる情報は指紋やDNA型，筆跡や音声等がある．</a:t>
            </a:r>
            <a:endParaRPr/>
          </a:p>
          <a:p>
            <a:pPr indent="0" lvl="0" marL="0" rtl="0" algn="l">
              <a:spcBef>
                <a:spcPts val="1200"/>
              </a:spcBef>
              <a:spcAft>
                <a:spcPts val="0"/>
              </a:spcAft>
              <a:buNone/>
            </a:pPr>
            <a:r>
              <a:t/>
            </a:r>
            <a:endParaRPr sz="800"/>
          </a:p>
          <a:p>
            <a:pPr indent="-342900" lvl="0" marL="457200" rtl="0" algn="l">
              <a:spcBef>
                <a:spcPts val="1200"/>
              </a:spcBef>
              <a:spcAft>
                <a:spcPts val="0"/>
              </a:spcAft>
              <a:buSzPts val="1800"/>
              <a:buChar char="●"/>
            </a:pPr>
            <a:r>
              <a:rPr lang="ja"/>
              <a:t>指紋やDNA型による鑑定</a:t>
            </a:r>
            <a:endParaRPr/>
          </a:p>
          <a:p>
            <a:pPr indent="-317500" lvl="1" marL="914400" rtl="0" algn="l">
              <a:spcBef>
                <a:spcPts val="0"/>
              </a:spcBef>
              <a:spcAft>
                <a:spcPts val="0"/>
              </a:spcAft>
              <a:buSzPts val="1400"/>
              <a:buChar char="○"/>
            </a:pPr>
            <a:r>
              <a:rPr lang="ja"/>
              <a:t>科学的な原理や方法が確立している</a:t>
            </a:r>
            <a:endParaRPr/>
          </a:p>
          <a:p>
            <a:pPr indent="-317500" lvl="1" marL="914400" rtl="0" algn="l">
              <a:spcBef>
                <a:spcPts val="0"/>
              </a:spcBef>
              <a:spcAft>
                <a:spcPts val="0"/>
              </a:spcAft>
              <a:buSzPts val="1400"/>
              <a:buChar char="○"/>
            </a:pPr>
            <a:r>
              <a:rPr lang="ja"/>
              <a:t>証拠能力が十分にある</a:t>
            </a:r>
            <a:endParaRPr/>
          </a:p>
          <a:p>
            <a:pPr indent="0" lvl="0" marL="0" rtl="0" algn="l">
              <a:spcBef>
                <a:spcPts val="1200"/>
              </a:spcBef>
              <a:spcAft>
                <a:spcPts val="0"/>
              </a:spcAft>
              <a:buNone/>
            </a:pPr>
            <a:r>
              <a:t/>
            </a:r>
            <a:endParaRPr sz="500"/>
          </a:p>
          <a:p>
            <a:pPr indent="-342900" lvl="0" marL="457200" rtl="0" algn="l">
              <a:spcBef>
                <a:spcPts val="1200"/>
              </a:spcBef>
              <a:spcAft>
                <a:spcPts val="0"/>
              </a:spcAft>
              <a:buSzPts val="1800"/>
              <a:buChar char="●"/>
            </a:pPr>
            <a:r>
              <a:rPr lang="ja"/>
              <a:t>筆跡や音声による鑑定</a:t>
            </a:r>
            <a:endParaRPr/>
          </a:p>
          <a:p>
            <a:pPr indent="-317500" lvl="1" marL="914400" rtl="0" algn="l">
              <a:spcBef>
                <a:spcPts val="0"/>
              </a:spcBef>
              <a:spcAft>
                <a:spcPts val="0"/>
              </a:spcAft>
              <a:buSzPts val="1400"/>
              <a:buChar char="○"/>
            </a:pPr>
            <a:r>
              <a:rPr lang="ja"/>
              <a:t>確かさの程度を科学的に示しているに過ぎない</a:t>
            </a:r>
            <a:endParaRPr/>
          </a:p>
          <a:p>
            <a:pPr indent="-317500" lvl="1" marL="914400" rtl="0" algn="l">
              <a:spcBef>
                <a:spcPts val="0"/>
              </a:spcBef>
              <a:spcAft>
                <a:spcPts val="0"/>
              </a:spcAft>
              <a:buSzPts val="1400"/>
              <a:buChar char="○"/>
            </a:pPr>
            <a:r>
              <a:rPr lang="ja"/>
              <a:t>機器の性能や実装によって結果がかわりうる</a:t>
            </a:r>
            <a:endParaRPr/>
          </a:p>
          <a:p>
            <a:pPr indent="-317500" lvl="1" marL="914400" rtl="0" algn="l">
              <a:spcBef>
                <a:spcPts val="0"/>
              </a:spcBef>
              <a:spcAft>
                <a:spcPts val="0"/>
              </a:spcAft>
              <a:buSzPts val="1400"/>
              <a:buChar char="○"/>
            </a:pPr>
            <a:r>
              <a:rPr lang="ja"/>
              <a:t>必ずしも結果に証拠能力があるとは限らない</a:t>
            </a:r>
            <a:endParaRPr/>
          </a:p>
          <a:p>
            <a:pPr indent="0" lvl="0" marL="0" rtl="0" algn="l">
              <a:spcBef>
                <a:spcPts val="1200"/>
              </a:spcBef>
              <a:spcAft>
                <a:spcPts val="1200"/>
              </a:spcAft>
              <a:buNone/>
            </a:pPr>
            <a:r>
              <a:t/>
            </a:r>
            <a:endParaRPr/>
          </a:p>
        </p:txBody>
      </p:sp>
      <p:sp>
        <p:nvSpPr>
          <p:cNvPr id="120" name="Google Shape;120;p21"/>
          <p:cNvSpPr txBox="1"/>
          <p:nvPr/>
        </p:nvSpPr>
        <p:spPr>
          <a:xfrm>
            <a:off x="0" y="4836900"/>
            <a:ext cx="40446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solidFill>
                  <a:schemeClr val="dk2"/>
                </a:solidFill>
              </a:rPr>
              <a:t>学んだことがら / 話者認識の研究動向と最新手法 / </a:t>
            </a:r>
            <a:r>
              <a:rPr lang="ja" sz="900">
                <a:solidFill>
                  <a:schemeClr val="dk2"/>
                </a:solidFill>
              </a:rPr>
              <a:t>法科学分野における扱い</a:t>
            </a:r>
            <a:endParaRPr sz="900">
              <a:solidFill>
                <a:schemeClr val="dk2"/>
              </a:solidFill>
            </a:endParaRPr>
          </a:p>
        </p:txBody>
      </p:sp>
      <p:sp>
        <p:nvSpPr>
          <p:cNvPr id="121" name="Google Shape;121;p21"/>
          <p:cNvSpPr txBox="1"/>
          <p:nvPr/>
        </p:nvSpPr>
        <p:spPr>
          <a:xfrm>
            <a:off x="5422500" y="3157500"/>
            <a:ext cx="3577500" cy="15000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800">
                <a:solidFill>
                  <a:schemeClr val="dk2"/>
                </a:solidFill>
              </a:rPr>
              <a:t>声紋鑑定の結果の確実性についていまだ科学的に承認されたとまでは言えないから，これに証拠能力を認めることは慎重でなければならないが，他面陪審制を採らず，個別具体的な判断に親しむ我が国の精度の下では，各種器械の発達及び声紋識別技術の向上に伴い，検定件数も成績も上昇していることにかんがみれば，一概にその証拠能力を否定し去るのも相当でなく，その検査の実施者が必要な技術と経験を有する適格者であり，使用した器具の性能，作動も正確でその検定閣下は信頼性のあるものと認められるときは，その検査の経過及び結果についての忠実な報告にはその証明力の程度は別として，証拠能力を認めることを妨げない．</a:t>
            </a:r>
            <a:endParaRPr sz="800">
              <a:solidFill>
                <a:schemeClr val="dk2"/>
              </a:solidFill>
            </a:endParaRPr>
          </a:p>
          <a:p>
            <a:pPr indent="0" lvl="0" marL="0" rtl="0" algn="l">
              <a:spcBef>
                <a:spcPts val="0"/>
              </a:spcBef>
              <a:spcAft>
                <a:spcPts val="0"/>
              </a:spcAft>
              <a:buNone/>
            </a:pPr>
            <a:r>
              <a:t/>
            </a:r>
            <a:endParaRPr sz="800">
              <a:solidFill>
                <a:schemeClr val="dk2"/>
              </a:solidFill>
            </a:endParaRPr>
          </a:p>
          <a:p>
            <a:pPr indent="0" lvl="0" marL="0" rtl="0" algn="l">
              <a:spcBef>
                <a:spcPts val="0"/>
              </a:spcBef>
              <a:spcAft>
                <a:spcPts val="0"/>
              </a:spcAft>
              <a:buNone/>
            </a:pPr>
            <a:r>
              <a:rPr lang="ja" sz="800">
                <a:solidFill>
                  <a:schemeClr val="dk2"/>
                </a:solidFill>
              </a:rPr>
              <a:t>いわゆる声紋鑑定とその証拠能力及び証明力, 判例時報, 960, 8-20</a:t>
            </a:r>
            <a:endParaRPr sz="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